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3"/>
  </p:notesMasterIdLst>
  <p:sldIdLst>
    <p:sldId id="259" r:id="rId2"/>
  </p:sldIdLst>
  <p:sldSz cx="21599525"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sia" initials="P" lastIdx="1" clrIdx="0">
    <p:extLst>
      <p:ext uri="{19B8F6BF-5375-455C-9EA6-DF929625EA0E}">
        <p15:presenceInfo xmlns:p15="http://schemas.microsoft.com/office/powerpoint/2012/main" userId="Pars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FF66FF"/>
    <a:srgbClr val="9900FF"/>
    <a:srgbClr val="003332"/>
    <a:srgbClr val="006666"/>
    <a:srgbClr val="008080"/>
    <a:srgbClr val="0066FF"/>
    <a:srgbClr val="3366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5" autoAdjust="0"/>
    <p:restoredTop sz="93923" autoAdjust="0"/>
  </p:normalViewPr>
  <p:slideViewPr>
    <p:cSldViewPr snapToGrid="0">
      <p:cViewPr>
        <p:scale>
          <a:sx n="91" d="100"/>
          <a:sy n="91" d="100"/>
        </p:scale>
        <p:origin x="-2574" y="-9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EBA8D-7E4E-4DBA-971F-0EAA79C15A39}" type="datetimeFigureOut">
              <a:rPr lang="en-US" smtClean="0"/>
              <a:t>12/8/2023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04488-F4E7-464F-A657-15A77D202D7C}" type="slidenum">
              <a:rPr lang="en-US" smtClean="0"/>
              <a:t>‹#›</a:t>
            </a:fld>
            <a:endParaRPr lang="en-US"/>
          </a:p>
        </p:txBody>
      </p:sp>
    </p:spTree>
    <p:extLst>
      <p:ext uri="{BB962C8B-B14F-4D97-AF65-F5344CB8AC3E}">
        <p14:creationId xmlns:p14="http://schemas.microsoft.com/office/powerpoint/2010/main" val="94033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04488-F4E7-464F-A657-15A77D202D7C}" type="slidenum">
              <a:rPr lang="en-US" smtClean="0"/>
              <a:t>1</a:t>
            </a:fld>
            <a:endParaRPr lang="en-US"/>
          </a:p>
        </p:txBody>
      </p:sp>
    </p:spTree>
    <p:extLst>
      <p:ext uri="{BB962C8B-B14F-4D97-AF65-F5344CB8AC3E}">
        <p14:creationId xmlns:p14="http://schemas.microsoft.com/office/powerpoint/2010/main" val="166546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3"/>
            </a:lvl1pPr>
          </a:lstStyle>
          <a:p>
            <a:r>
              <a:rPr lang="en-US"/>
              <a:t>Click to edit Master title style</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48ACD2-D948-4EA7-938F-D24257795CA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314299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8ACD2-D948-4EA7-938F-D24257795CA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20369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968" y="1724962"/>
            <a:ext cx="13702199"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8ACD2-D948-4EA7-938F-D24257795CA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150115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8ACD2-D948-4EA7-938F-D24257795CA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148395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3"/>
            </a:lvl1pPr>
          </a:lstStyle>
          <a:p>
            <a:r>
              <a:rPr lang="en-US"/>
              <a:t>Click to edit Master title style</a:t>
            </a:r>
            <a:endParaRPr lang="en-US" dirty="0"/>
          </a:p>
        </p:txBody>
      </p:sp>
      <p:sp>
        <p:nvSpPr>
          <p:cNvPr id="3" name="Text Placeholder 2"/>
          <p:cNvSpPr>
            <a:spLocks noGrp="1"/>
          </p:cNvSpPr>
          <p:nvPr>
            <p:ph type="body" idx="1"/>
          </p:nvPr>
        </p:nvSpPr>
        <p:spPr>
          <a:xfrm>
            <a:off x="1473719" y="21682033"/>
            <a:ext cx="18629590" cy="7087342"/>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48ACD2-D948-4EA7-938F-D24257795CA3}"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27547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84967"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34760"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48ACD2-D948-4EA7-938F-D24257795CA3}"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40333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87783" y="7942328"/>
            <a:ext cx="9137610"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4" name="Content Placeholder 3"/>
          <p:cNvSpPr>
            <a:spLocks noGrp="1"/>
          </p:cNvSpPr>
          <p:nvPr>
            <p:ph sz="half" idx="2"/>
          </p:nvPr>
        </p:nvSpPr>
        <p:spPr>
          <a:xfrm>
            <a:off x="1487783" y="11834740"/>
            <a:ext cx="9137610"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34761" y="7942328"/>
            <a:ext cx="9182611"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6" name="Content Placeholder 5"/>
          <p:cNvSpPr>
            <a:spLocks noGrp="1"/>
          </p:cNvSpPr>
          <p:nvPr>
            <p:ph sz="quarter" idx="4"/>
          </p:nvPr>
        </p:nvSpPr>
        <p:spPr>
          <a:xfrm>
            <a:off x="10934761" y="11834740"/>
            <a:ext cx="9182611"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8ACD2-D948-4EA7-938F-D24257795CA3}"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207808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8ACD2-D948-4EA7-938F-D24257795CA3}"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196572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8ACD2-D948-4EA7-938F-D24257795CA3}"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341696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endParaRPr lang="en-US" dirty="0"/>
          </a:p>
        </p:txBody>
      </p:sp>
      <p:sp>
        <p:nvSpPr>
          <p:cNvPr id="3" name="Content Placeholder 2"/>
          <p:cNvSpPr>
            <a:spLocks noGrp="1"/>
          </p:cNvSpPr>
          <p:nvPr>
            <p:ph idx="1"/>
          </p:nvPr>
        </p:nvSpPr>
        <p:spPr>
          <a:xfrm>
            <a:off x="9182611" y="4664905"/>
            <a:ext cx="10934760" cy="23024494"/>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9548ACD2-D948-4EA7-938F-D24257795CA3}"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173518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n-US"/>
              <a:t>Click icon to add picture</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9548ACD2-D948-4EA7-938F-D24257795CA3}"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2DCC-5F4C-4C40-BD61-F07C772B6D28}" type="slidenum">
              <a:rPr lang="en-US" smtClean="0"/>
              <a:t>‹#›</a:t>
            </a:fld>
            <a:endParaRPr lang="en-US"/>
          </a:p>
        </p:txBody>
      </p:sp>
    </p:spTree>
    <p:extLst>
      <p:ext uri="{BB962C8B-B14F-4D97-AF65-F5344CB8AC3E}">
        <p14:creationId xmlns:p14="http://schemas.microsoft.com/office/powerpoint/2010/main" val="243721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9548ACD2-D948-4EA7-938F-D24257795CA3}" type="datetimeFigureOut">
              <a:rPr lang="en-US" smtClean="0"/>
              <a:t>12/8/2023</a:t>
            </a:fld>
            <a:endParaRPr lang="en-US"/>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593F2DCC-5F4C-4C40-BD61-F07C772B6D28}" type="slidenum">
              <a:rPr lang="en-US" smtClean="0"/>
              <a:t>‹#›</a:t>
            </a:fld>
            <a:endParaRPr lang="en-US"/>
          </a:p>
        </p:txBody>
      </p:sp>
    </p:spTree>
    <p:extLst>
      <p:ext uri="{BB962C8B-B14F-4D97-AF65-F5344CB8AC3E}">
        <p14:creationId xmlns:p14="http://schemas.microsoft.com/office/powerpoint/2010/main" val="7960560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5A27D6A-1B2E-445B-8064-9326E440E4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11" y="1048"/>
            <a:ext cx="21598128" cy="32397192"/>
          </a:xfrm>
          <a:prstGeom prst="rect">
            <a:avLst/>
          </a:prstGeom>
        </p:spPr>
      </p:pic>
      <p:sp>
        <p:nvSpPr>
          <p:cNvPr id="4" name="TextBox 3">
            <a:extLst>
              <a:ext uri="{FF2B5EF4-FFF2-40B4-BE49-F238E27FC236}">
                <a16:creationId xmlns:a16="http://schemas.microsoft.com/office/drawing/2014/main" id="{DFB62D63-5145-439F-AA01-6B8F08DB339F}"/>
              </a:ext>
            </a:extLst>
          </p:cNvPr>
          <p:cNvSpPr txBox="1"/>
          <p:nvPr/>
        </p:nvSpPr>
        <p:spPr>
          <a:xfrm>
            <a:off x="1487730" y="6316721"/>
            <a:ext cx="18602325" cy="707886"/>
          </a:xfrm>
          <a:prstGeom prst="rect">
            <a:avLst/>
          </a:prstGeom>
          <a:noFill/>
        </p:spPr>
        <p:txBody>
          <a:bodyPr wrap="square" rtlCol="0">
            <a:spAutoFit/>
          </a:bodyPr>
          <a:lstStyle/>
          <a:p>
            <a:pPr algn="ctr" rtl="1"/>
            <a:r>
              <a:rPr lang="fa-IR" sz="4000" dirty="0">
                <a:cs typeface="B Titr" panose="00000700000000000000" pitchFamily="2" charset="-78"/>
              </a:rPr>
              <a:t>تعیین سطح مطلوب قابلیت اطمینان سیستم توزیع قدرت با بکارگیری </a:t>
            </a:r>
            <a:r>
              <a:rPr lang="fa-IR" sz="4000" dirty="0" err="1">
                <a:cs typeface="B Titr" panose="00000700000000000000" pitchFamily="2" charset="-78"/>
              </a:rPr>
              <a:t>روش‌های</a:t>
            </a:r>
            <a:r>
              <a:rPr lang="fa-IR" sz="4000" dirty="0">
                <a:cs typeface="B Titr" panose="00000700000000000000" pitchFamily="2" charset="-78"/>
              </a:rPr>
              <a:t> یادگیری ماشین</a:t>
            </a:r>
            <a:endParaRPr lang="en-US" sz="4000" dirty="0">
              <a:cs typeface="B Titr" panose="00000700000000000000" pitchFamily="2" charset="-78"/>
            </a:endParaRPr>
          </a:p>
        </p:txBody>
      </p:sp>
      <p:sp>
        <p:nvSpPr>
          <p:cNvPr id="59" name="TextBox 58">
            <a:extLst>
              <a:ext uri="{FF2B5EF4-FFF2-40B4-BE49-F238E27FC236}">
                <a16:creationId xmlns:a16="http://schemas.microsoft.com/office/drawing/2014/main" id="{53B4C5AC-7204-4138-A567-245A722122BE}"/>
              </a:ext>
            </a:extLst>
          </p:cNvPr>
          <p:cNvSpPr txBox="1"/>
          <p:nvPr/>
        </p:nvSpPr>
        <p:spPr>
          <a:xfrm>
            <a:off x="1130300" y="7106454"/>
            <a:ext cx="19386550"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Determining Target Levels of Power Distribution System Reliability Indices Using Machine Learning</a:t>
            </a:r>
          </a:p>
        </p:txBody>
      </p:sp>
      <p:sp>
        <p:nvSpPr>
          <p:cNvPr id="6" name="TextBox 5">
            <a:extLst>
              <a:ext uri="{FF2B5EF4-FFF2-40B4-BE49-F238E27FC236}">
                <a16:creationId xmlns:a16="http://schemas.microsoft.com/office/drawing/2014/main" id="{1AE61ADA-0E9F-4AEB-A30F-B51E6199DBF1}"/>
              </a:ext>
            </a:extLst>
          </p:cNvPr>
          <p:cNvSpPr txBox="1"/>
          <p:nvPr/>
        </p:nvSpPr>
        <p:spPr>
          <a:xfrm>
            <a:off x="14236702" y="8937063"/>
            <a:ext cx="6172198" cy="3493264"/>
          </a:xfrm>
          <a:prstGeom prst="rect">
            <a:avLst/>
          </a:prstGeom>
          <a:noFill/>
        </p:spPr>
        <p:txBody>
          <a:bodyPr wrap="square" rtlCol="0">
            <a:spAutoFit/>
          </a:bodyPr>
          <a:lstStyle/>
          <a:p>
            <a:pPr algn="just" rtl="1"/>
            <a:r>
              <a:rPr lang="fa-IR" sz="1700" dirty="0">
                <a:cs typeface="B Titr" panose="00000700000000000000" pitchFamily="2" charset="-78"/>
              </a:rPr>
              <a:t>چکیده: </a:t>
            </a:r>
            <a:r>
              <a:rPr lang="fa-IR" sz="1700" dirty="0">
                <a:cs typeface="B Nazanin" panose="00000400000000000000" pitchFamily="2" charset="-78"/>
              </a:rPr>
              <a:t>قابلیت اطمینان شبکه توزیع برق به علت اهمیت بسیار زیاد آن، همواره </a:t>
            </a:r>
            <a:r>
              <a:rPr lang="fa-IR" sz="1700" dirty="0" err="1">
                <a:cs typeface="B Nazanin" panose="00000400000000000000" pitchFamily="2" charset="-78"/>
              </a:rPr>
              <a:t>موردتوجه</a:t>
            </a:r>
            <a:r>
              <a:rPr lang="fa-IR" sz="1700" dirty="0">
                <a:cs typeface="B Nazanin" panose="00000400000000000000" pitchFamily="2" charset="-78"/>
              </a:rPr>
              <a:t> نهادهای نظارتی بوده است. از این رو، همواره </a:t>
            </a:r>
            <a:r>
              <a:rPr lang="fa-IR" sz="1700" dirty="0" err="1">
                <a:cs typeface="B Nazanin" panose="00000400000000000000" pitchFamily="2" charset="-78"/>
              </a:rPr>
              <a:t>شرکت‌های</a:t>
            </a:r>
            <a:r>
              <a:rPr lang="fa-IR" sz="1700" dirty="0">
                <a:cs typeface="B Nazanin" panose="00000400000000000000" pitchFamily="2" charset="-78"/>
              </a:rPr>
              <a:t> توزیع برای سطح قابلیت اطمینان بهتر در </a:t>
            </a:r>
            <a:r>
              <a:rPr lang="fa-IR" sz="1700" dirty="0" err="1">
                <a:cs typeface="B Nazanin" panose="00000400000000000000" pitchFamily="2" charset="-78"/>
              </a:rPr>
              <a:t>سال‌های</a:t>
            </a:r>
            <a:r>
              <a:rPr lang="fa-IR" sz="1700" dirty="0">
                <a:cs typeface="B Nazanin" panose="00000400000000000000" pitchFamily="2" charset="-78"/>
              </a:rPr>
              <a:t> آتی </a:t>
            </a:r>
            <a:r>
              <a:rPr lang="fa-IR" sz="1700" dirty="0" err="1">
                <a:cs typeface="B Nazanin" panose="00000400000000000000" pitchFamily="2" charset="-78"/>
              </a:rPr>
              <a:t>هدف‌گذاری</a:t>
            </a:r>
            <a:r>
              <a:rPr lang="fa-IR" sz="1700" dirty="0">
                <a:cs typeface="B Nazanin" panose="00000400000000000000" pitchFamily="2" charset="-78"/>
              </a:rPr>
              <a:t> </a:t>
            </a:r>
            <a:r>
              <a:rPr lang="fa-IR" sz="1700" dirty="0" err="1">
                <a:cs typeface="B Nazanin" panose="00000400000000000000" pitchFamily="2" charset="-78"/>
              </a:rPr>
              <a:t>می‌کنند</a:t>
            </a:r>
            <a:r>
              <a:rPr lang="fa-IR" sz="1700" dirty="0">
                <a:cs typeface="B Nazanin" panose="00000400000000000000" pitchFamily="2" charset="-78"/>
              </a:rPr>
              <a:t>. این پژوهش، روشی را برای تخمین دقیق‌ سطح هدف شاخص قابلیت اطمینان نرخ خاموشی یک شرکت توزیع برق بر اساس تحلیل </a:t>
            </a:r>
            <a:r>
              <a:rPr lang="fa-IR" sz="1700" dirty="0" err="1">
                <a:cs typeface="B Nazanin" panose="00000400000000000000" pitchFamily="2" charset="-78"/>
              </a:rPr>
              <a:t>داده‌های</a:t>
            </a:r>
            <a:r>
              <a:rPr lang="fa-IR" sz="1700" dirty="0">
                <a:cs typeface="B Nazanin" panose="00000400000000000000" pitchFamily="2" charset="-78"/>
              </a:rPr>
              <a:t> قابلیت اطمینان </a:t>
            </a:r>
            <a:r>
              <a:rPr lang="fa-IR" sz="1700" dirty="0" err="1">
                <a:cs typeface="B Nazanin" panose="00000400000000000000" pitchFamily="2" charset="-78"/>
              </a:rPr>
              <a:t>ذخیره‌شده</a:t>
            </a:r>
            <a:r>
              <a:rPr lang="fa-IR" sz="1700" dirty="0">
                <a:cs typeface="B Nazanin" panose="00000400000000000000" pitchFamily="2" charset="-78"/>
              </a:rPr>
              <a:t>‌ و بهترین عملکردهای موجود در این شرکت‌، </a:t>
            </a:r>
            <a:r>
              <a:rPr lang="fa-IR" sz="1700" dirty="0" err="1">
                <a:cs typeface="B Nazanin" panose="00000400000000000000" pitchFamily="2" charset="-78"/>
              </a:rPr>
              <a:t>ویژگی‌های</a:t>
            </a:r>
            <a:r>
              <a:rPr lang="fa-IR" sz="1700" dirty="0">
                <a:cs typeface="B Nazanin" panose="00000400000000000000" pitchFamily="2" charset="-78"/>
              </a:rPr>
              <a:t> کیفی مرتبط با خاموشی تأثیرگذار بر این شاخص و استفاده از روش یادگیری ماشین</a:t>
            </a:r>
            <a:r>
              <a:rPr lang="en-US" sz="1400" dirty="0">
                <a:latin typeface="Times New Roman" panose="02020603050405020304" pitchFamily="18" charset="0"/>
                <a:cs typeface="Times New Roman" panose="02020603050405020304" pitchFamily="18" charset="0"/>
              </a:rPr>
              <a:t>Random Forest </a:t>
            </a:r>
            <a:r>
              <a:rPr lang="fa-IR" sz="1700" dirty="0">
                <a:cs typeface="B Nazanin" panose="00000400000000000000" pitchFamily="2" charset="-78"/>
              </a:rPr>
              <a:t> ارائه </a:t>
            </a:r>
            <a:r>
              <a:rPr lang="fa-IR" sz="1700" dirty="0" err="1">
                <a:cs typeface="B Nazanin" panose="00000400000000000000" pitchFamily="2" charset="-78"/>
              </a:rPr>
              <a:t>می‌دهد</a:t>
            </a:r>
            <a:r>
              <a:rPr lang="fa-IR" sz="1700" dirty="0">
                <a:cs typeface="B Nazanin" panose="00000400000000000000" pitchFamily="2" charset="-78"/>
              </a:rPr>
              <a:t>. این </a:t>
            </a:r>
            <a:r>
              <a:rPr lang="fa-IR" sz="1700" dirty="0" err="1">
                <a:cs typeface="B Nazanin" panose="00000400000000000000" pitchFamily="2" charset="-78"/>
              </a:rPr>
              <a:t>راهکار</a:t>
            </a:r>
            <a:r>
              <a:rPr lang="fa-IR" sz="1700" dirty="0">
                <a:cs typeface="B Nazanin" panose="00000400000000000000" pitchFamily="2" charset="-78"/>
              </a:rPr>
              <a:t> بر </a:t>
            </a:r>
            <a:r>
              <a:rPr lang="fa-IR" sz="1700" dirty="0" err="1">
                <a:cs typeface="B Nazanin" panose="00000400000000000000" pitchFamily="2" charset="-78"/>
              </a:rPr>
              <a:t>داده‌های</a:t>
            </a:r>
            <a:r>
              <a:rPr lang="fa-IR" sz="1700" dirty="0">
                <a:cs typeface="B Nazanin" panose="00000400000000000000" pitchFamily="2" charset="-78"/>
              </a:rPr>
              <a:t> خاموشی یک شرکت توزیع واقعی </a:t>
            </a:r>
            <a:r>
              <a:rPr lang="fa-IR" sz="1700" dirty="0" err="1">
                <a:cs typeface="B Nazanin" panose="00000400000000000000" pitchFamily="2" charset="-78"/>
              </a:rPr>
              <a:t>پیاده‌سازی</a:t>
            </a:r>
            <a:r>
              <a:rPr lang="fa-IR" sz="1700" dirty="0">
                <a:cs typeface="B Nazanin" panose="00000400000000000000" pitchFamily="2" charset="-78"/>
              </a:rPr>
              <a:t> شده که ابتدا منجر به ارزیابی و </a:t>
            </a:r>
            <a:r>
              <a:rPr lang="fa-IR" sz="1700" dirty="0" err="1">
                <a:cs typeface="B Nazanin" panose="00000400000000000000" pitchFamily="2" charset="-78"/>
              </a:rPr>
              <a:t>رتبه‌بندی</a:t>
            </a:r>
            <a:r>
              <a:rPr lang="fa-IR" sz="1700" dirty="0">
                <a:cs typeface="B Nazanin" panose="00000400000000000000" pitchFamily="2" charset="-78"/>
              </a:rPr>
              <a:t> عادلانه عملکرد شرکت در شاخص نرخ خاموشی و سپس تخمین منصفانه و دقیق سطح هدف این شاخص برای شرکت گردیده است. همچنین پس از تعیین سطح هدف، راهکارهای عملیاتی برای بهبود عملکرد شرکت ارائه شده است. در صورت دسترسی به این سطح هدف، عملکرد شرکت توزیع از حیث قابلیت اطمینان میزان 26% بهبود </a:t>
            </a:r>
            <a:r>
              <a:rPr lang="fa-IR" sz="1700" dirty="0" err="1">
                <a:cs typeface="B Nazanin" panose="00000400000000000000" pitchFamily="2" charset="-78"/>
              </a:rPr>
              <a:t>می‌یابد</a:t>
            </a:r>
            <a:r>
              <a:rPr lang="fa-IR" sz="1700" dirty="0">
                <a:cs typeface="B Nazanin" panose="00000400000000000000" pitchFamily="2" charset="-78"/>
              </a:rPr>
              <a:t>. همزمان با انجام این پژوهش، یک پروژه صنعتی مرتبط با زمینه </a:t>
            </a:r>
            <a:r>
              <a:rPr lang="fa-IR" sz="1700" dirty="0" err="1">
                <a:cs typeface="B Nazanin" panose="00000400000000000000" pitchFamily="2" charset="-78"/>
              </a:rPr>
              <a:t>موردمطالعه</a:t>
            </a:r>
            <a:r>
              <a:rPr lang="fa-IR" sz="1700" dirty="0">
                <a:cs typeface="B Nazanin" panose="00000400000000000000" pitchFamily="2" charset="-78"/>
              </a:rPr>
              <a:t> بر اساس این روش در شرکت توزیع نیروی برق شیراز به اجرا درآمده است. </a:t>
            </a:r>
            <a:endParaRPr lang="en-US" sz="1700" dirty="0">
              <a:cs typeface="B Nazanin" panose="00000400000000000000" pitchFamily="2" charset="-78"/>
            </a:endParaRPr>
          </a:p>
        </p:txBody>
      </p:sp>
      <p:sp>
        <p:nvSpPr>
          <p:cNvPr id="60" name="TextBox 59">
            <a:extLst>
              <a:ext uri="{FF2B5EF4-FFF2-40B4-BE49-F238E27FC236}">
                <a16:creationId xmlns:a16="http://schemas.microsoft.com/office/drawing/2014/main" id="{FF0EE6C1-C857-4A6E-A388-BE597003C5F6}"/>
              </a:ext>
            </a:extLst>
          </p:cNvPr>
          <p:cNvSpPr txBox="1"/>
          <p:nvPr/>
        </p:nvSpPr>
        <p:spPr>
          <a:xfrm>
            <a:off x="14150220" y="12408318"/>
            <a:ext cx="6258680" cy="615553"/>
          </a:xfrm>
          <a:prstGeom prst="rect">
            <a:avLst/>
          </a:prstGeom>
          <a:noFill/>
        </p:spPr>
        <p:txBody>
          <a:bodyPr wrap="square" rtlCol="0">
            <a:spAutoFit/>
          </a:bodyPr>
          <a:lstStyle/>
          <a:p>
            <a:pPr algn="r" rtl="1"/>
            <a:r>
              <a:rPr lang="fa-IR" sz="1700" dirty="0">
                <a:cs typeface="B Titr" panose="00000700000000000000" pitchFamily="2" charset="-78"/>
              </a:rPr>
              <a:t>کلمات کلیدی: </a:t>
            </a:r>
            <a:r>
              <a:rPr lang="fa-IR" sz="1700" i="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آنالیز پوششی داده، </a:t>
            </a:r>
            <a:r>
              <a:rPr lang="fa-IR" sz="1700" i="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خوشه‌بندی</a:t>
            </a:r>
            <a:r>
              <a:rPr lang="fa-IR" sz="1700" i="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fa-IR" sz="1700" i="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روش‌های</a:t>
            </a:r>
            <a:r>
              <a:rPr lang="fa-IR" sz="1700" i="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یادگیری ماشین، سطح هدف قابلیت اطمینان، شبکه توزیع برق.</a:t>
            </a:r>
            <a:endParaRPr lang="en-US"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61" name="TextBox 60">
            <a:extLst>
              <a:ext uri="{FF2B5EF4-FFF2-40B4-BE49-F238E27FC236}">
                <a16:creationId xmlns:a16="http://schemas.microsoft.com/office/drawing/2014/main" id="{02D5B020-48EA-4E3C-A09C-1F6D737A9233}"/>
              </a:ext>
            </a:extLst>
          </p:cNvPr>
          <p:cNvSpPr txBox="1"/>
          <p:nvPr/>
        </p:nvSpPr>
        <p:spPr>
          <a:xfrm>
            <a:off x="1381124" y="7901431"/>
            <a:ext cx="18602325" cy="461665"/>
          </a:xfrm>
          <a:prstGeom prst="rect">
            <a:avLst/>
          </a:prstGeom>
          <a:noFill/>
        </p:spPr>
        <p:txBody>
          <a:bodyPr wrap="square" rtlCol="0">
            <a:spAutoFit/>
          </a:bodyPr>
          <a:lstStyle/>
          <a:p>
            <a:pPr algn="ctr" rtl="1"/>
            <a:r>
              <a:rPr lang="fa-IR" sz="2400" b="1" dirty="0">
                <a:cs typeface="B Nazanin" panose="00000400000000000000" pitchFamily="2" charset="-78"/>
              </a:rPr>
              <a:t>به کوشش: </a:t>
            </a:r>
            <a:r>
              <a:rPr lang="fa-IR" sz="2400" dirty="0">
                <a:cs typeface="B Nazanin" panose="00000400000000000000" pitchFamily="2" charset="-78"/>
              </a:rPr>
              <a:t>زهرا یزدان‌پناه       </a:t>
            </a:r>
            <a:r>
              <a:rPr lang="fa-IR" sz="2400" b="1" dirty="0">
                <a:cs typeface="B Nazanin" panose="00000400000000000000" pitchFamily="2" charset="-78"/>
              </a:rPr>
              <a:t>رشته: </a:t>
            </a:r>
            <a:r>
              <a:rPr lang="fa-IR" sz="2400" dirty="0">
                <a:cs typeface="B Nazanin" panose="00000400000000000000" pitchFamily="2" charset="-78"/>
              </a:rPr>
              <a:t>مهندسی برق       </a:t>
            </a:r>
            <a:r>
              <a:rPr lang="fa-IR" sz="2400" b="1" dirty="0">
                <a:cs typeface="B Nazanin" panose="00000400000000000000" pitchFamily="2" charset="-78"/>
              </a:rPr>
              <a:t>گرایش: </a:t>
            </a:r>
            <a:r>
              <a:rPr lang="fa-IR" sz="2400" dirty="0">
                <a:cs typeface="B Nazanin" panose="00000400000000000000" pitchFamily="2" charset="-78"/>
              </a:rPr>
              <a:t>سیستم‌های قدرت       </a:t>
            </a:r>
            <a:r>
              <a:rPr lang="fa-IR" sz="2400" b="1" dirty="0">
                <a:cs typeface="B Nazanin" panose="00000400000000000000" pitchFamily="2" charset="-78"/>
              </a:rPr>
              <a:t>مقطع: </a:t>
            </a:r>
            <a:r>
              <a:rPr lang="fa-IR" sz="2400" dirty="0">
                <a:cs typeface="B Nazanin" panose="00000400000000000000" pitchFamily="2" charset="-78"/>
              </a:rPr>
              <a:t>کارشناسی ارشد       </a:t>
            </a:r>
            <a:r>
              <a:rPr lang="fa-IR" sz="2400" b="1" dirty="0">
                <a:cs typeface="B Nazanin" panose="00000400000000000000" pitchFamily="2" charset="-78"/>
              </a:rPr>
              <a:t>استاد راهنما: </a:t>
            </a:r>
            <a:r>
              <a:rPr lang="fa-IR" sz="2400" dirty="0">
                <a:cs typeface="B Nazanin" panose="00000400000000000000" pitchFamily="2" charset="-78"/>
              </a:rPr>
              <a:t>دکتر محمد رستگار</a:t>
            </a:r>
            <a:endParaRPr lang="en-US" sz="2400" dirty="0">
              <a:cs typeface="B Nazanin" panose="00000400000000000000" pitchFamily="2" charset="-78"/>
            </a:endParaRPr>
          </a:p>
        </p:txBody>
      </p:sp>
      <p:sp>
        <p:nvSpPr>
          <p:cNvPr id="64" name="TextBox 63">
            <a:extLst>
              <a:ext uri="{FF2B5EF4-FFF2-40B4-BE49-F238E27FC236}">
                <a16:creationId xmlns:a16="http://schemas.microsoft.com/office/drawing/2014/main" id="{782661DA-93C3-4828-9183-21E0C0AE4254}"/>
              </a:ext>
            </a:extLst>
          </p:cNvPr>
          <p:cNvSpPr txBox="1"/>
          <p:nvPr/>
        </p:nvSpPr>
        <p:spPr>
          <a:xfrm>
            <a:off x="1216782" y="8895463"/>
            <a:ext cx="6258680" cy="3131627"/>
          </a:xfrm>
          <a:prstGeom prst="rect">
            <a:avLst/>
          </a:prstGeom>
          <a:noFill/>
        </p:spPr>
        <p:txBody>
          <a:bodyPr wrap="square" rtlCol="0">
            <a:spAutoFit/>
          </a:bodyPr>
          <a:lstStyle/>
          <a:p>
            <a:pPr algn="just" rtl="1">
              <a:lnSpc>
                <a:spcPts val="3000"/>
              </a:lnSpc>
            </a:pPr>
            <a:r>
              <a:rPr lang="fa-IR" sz="1790" dirty="0">
                <a:cs typeface="B Titr" panose="00000700000000000000" pitchFamily="2" charset="-78"/>
              </a:rPr>
              <a:t>دستاوردهای پایان‌نامه در حوزه‌های صنعتی، فناوری و محصولات دانش بنیان:</a:t>
            </a:r>
          </a:p>
          <a:p>
            <a:pPr marL="283464" indent="-285750" algn="just" rtl="1">
              <a:lnSpc>
                <a:spcPts val="2300"/>
              </a:lnSpc>
              <a:buFont typeface="Wingdings" panose="05000000000000000000" pitchFamily="2" charset="2"/>
              <a:buChar char="ü"/>
            </a:pPr>
            <a:r>
              <a:rPr lang="fa-IR" dirty="0">
                <a:solidFill>
                  <a:srgbClr val="000000"/>
                </a:solidFill>
                <a:latin typeface="Times New Roman" panose="02020603050405020304" pitchFamily="18" charset="0"/>
                <a:cs typeface="B Nazanin" panose="00000400000000000000" pitchFamily="2" charset="-78"/>
              </a:rPr>
              <a:t>انجام یک پروژه صنعتی بر اساس روش پیشنهادی این </a:t>
            </a:r>
            <a:r>
              <a:rPr lang="fa-IR" dirty="0" err="1">
                <a:solidFill>
                  <a:srgbClr val="000000"/>
                </a:solidFill>
                <a:latin typeface="Times New Roman" panose="02020603050405020304" pitchFamily="18" charset="0"/>
                <a:cs typeface="B Nazanin" panose="00000400000000000000" pitchFamily="2" charset="-78"/>
              </a:rPr>
              <a:t>پایان‌نامه</a:t>
            </a:r>
            <a:r>
              <a:rPr lang="fa-IR" dirty="0">
                <a:solidFill>
                  <a:srgbClr val="000000"/>
                </a:solidFill>
                <a:latin typeface="Times New Roman" panose="02020603050405020304" pitchFamily="18" charset="0"/>
                <a:cs typeface="B Nazanin" panose="00000400000000000000" pitchFamily="2" charset="-78"/>
              </a:rPr>
              <a:t> با عنوان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تعیین سطح</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هدف</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قابلیت اطمینان سیستم توزیع با بکارگیری روش‌های یادگیری ماشین</a:t>
            </a:r>
            <a:r>
              <a:rPr lang="fa-IR" dirty="0">
                <a:solidFill>
                  <a:srgbClr val="000000"/>
                </a:solidFill>
                <a:latin typeface="Times New Roman" panose="02020603050405020304" pitchFamily="18" charset="0"/>
                <a:cs typeface="B Nazanin" panose="00000400000000000000" pitchFamily="2" charset="-78"/>
              </a:rPr>
              <a:t>" و ارائه فایل </a:t>
            </a:r>
            <a:r>
              <a:rPr lang="fa-IR" dirty="0" err="1">
                <a:solidFill>
                  <a:srgbClr val="000000"/>
                </a:solidFill>
                <a:latin typeface="Times New Roman" panose="02020603050405020304" pitchFamily="18" charset="0"/>
                <a:cs typeface="B Nazanin" panose="00000400000000000000" pitchFamily="2" charset="-78"/>
              </a:rPr>
              <a:t>تکرارپذیر</a:t>
            </a:r>
            <a:r>
              <a:rPr lang="fa-IR" dirty="0">
                <a:solidFill>
                  <a:srgbClr val="000000"/>
                </a:solidFill>
                <a:latin typeface="Times New Roman" panose="02020603050405020304" pitchFamily="18" charset="0"/>
                <a:cs typeface="B Nazanin" panose="00000400000000000000" pitchFamily="2" charset="-78"/>
              </a:rPr>
              <a:t> انجام مطالعات برای شرکت‎ توزیع نیروی برق شیراز (تاریخ شروع پروژه: 1400/09/01 و تاریخ پایان پروژه: 1401/12/22)</a:t>
            </a:r>
            <a:endParaRPr lang="fa-IR" dirty="0">
              <a:cs typeface="B Nazanin" panose="00000400000000000000" pitchFamily="2" charset="-78"/>
            </a:endParaRPr>
          </a:p>
          <a:p>
            <a:pPr marL="283464" indent="-285750" algn="just" rtl="1">
              <a:lnSpc>
                <a:spcPts val="2300"/>
              </a:lnSpc>
              <a:buFont typeface="Wingdings" panose="05000000000000000000" pitchFamily="2" charset="2"/>
              <a:buChar char="ü"/>
            </a:pPr>
            <a:r>
              <a:rPr lang="fa-IR" dirty="0">
                <a:cs typeface="B Nazanin" panose="00000400000000000000" pitchFamily="2" charset="-78"/>
              </a:rPr>
              <a:t>ارزیابی کارآیی و مقایسه عملکردهای </a:t>
            </a:r>
            <a:r>
              <a:rPr lang="fa-IR" dirty="0" err="1">
                <a:cs typeface="B Nazanin" panose="00000400000000000000" pitchFamily="2" charset="-78"/>
              </a:rPr>
              <a:t>شبکه‌ی</a:t>
            </a:r>
            <a:r>
              <a:rPr lang="fa-IR" dirty="0">
                <a:cs typeface="B Nazanin" panose="00000400000000000000" pitchFamily="2" charset="-78"/>
              </a:rPr>
              <a:t> توزیع</a:t>
            </a:r>
          </a:p>
          <a:p>
            <a:pPr marL="283464" indent="-285750" algn="just" rtl="1">
              <a:lnSpc>
                <a:spcPts val="2300"/>
              </a:lnSpc>
              <a:buFont typeface="Wingdings" panose="05000000000000000000" pitchFamily="2" charset="2"/>
              <a:buChar char="ü"/>
            </a:pPr>
            <a:r>
              <a:rPr lang="fa-IR" dirty="0">
                <a:cs typeface="B Nazanin" panose="00000400000000000000" pitchFamily="2" charset="-78"/>
              </a:rPr>
              <a:t>تعیین سطح هدف قابلیت اطمینان </a:t>
            </a:r>
            <a:r>
              <a:rPr lang="fa-IR" dirty="0" err="1">
                <a:cs typeface="B Nazanin" panose="00000400000000000000" pitchFamily="2" charset="-78"/>
              </a:rPr>
              <a:t>شبکه‌ی</a:t>
            </a:r>
            <a:r>
              <a:rPr lang="fa-IR" dirty="0">
                <a:cs typeface="B Nazanin" panose="00000400000000000000" pitchFamily="2" charset="-78"/>
              </a:rPr>
              <a:t> توزیع بر اساس بهترین </a:t>
            </a:r>
            <a:r>
              <a:rPr lang="fa-IR" dirty="0" err="1">
                <a:cs typeface="B Nazanin" panose="00000400000000000000" pitchFamily="2" charset="-78"/>
              </a:rPr>
              <a:t>عملکردها</a:t>
            </a:r>
            <a:r>
              <a:rPr lang="fa-IR" dirty="0">
                <a:cs typeface="B Nazanin" panose="00000400000000000000" pitchFamily="2" charset="-78"/>
              </a:rPr>
              <a:t> و </a:t>
            </a:r>
            <a:r>
              <a:rPr lang="fa-IR" dirty="0" err="1">
                <a:cs typeface="B Nazanin" panose="00000400000000000000" pitchFamily="2" charset="-78"/>
              </a:rPr>
              <a:t>ویژگی‌های</a:t>
            </a:r>
            <a:r>
              <a:rPr lang="fa-IR" dirty="0">
                <a:cs typeface="B Nazanin" panose="00000400000000000000" pitchFamily="2" charset="-78"/>
              </a:rPr>
              <a:t> کیفی مرتبط با </a:t>
            </a:r>
            <a:r>
              <a:rPr lang="fa-IR" dirty="0" err="1">
                <a:cs typeface="B Nazanin" panose="00000400000000000000" pitchFamily="2" charset="-78"/>
              </a:rPr>
              <a:t>خاموشی‌ها</a:t>
            </a:r>
            <a:r>
              <a:rPr lang="fa-IR" dirty="0">
                <a:cs typeface="B Nazanin" panose="00000400000000000000" pitchFamily="2" charset="-78"/>
              </a:rPr>
              <a:t> با استفاده از </a:t>
            </a:r>
            <a:r>
              <a:rPr lang="fa-IR" dirty="0" err="1">
                <a:cs typeface="B Nazanin" panose="00000400000000000000" pitchFamily="2" charset="-78"/>
              </a:rPr>
              <a:t>روش‌های</a:t>
            </a:r>
            <a:r>
              <a:rPr lang="fa-IR" dirty="0">
                <a:cs typeface="B Nazanin" panose="00000400000000000000" pitchFamily="2" charset="-78"/>
              </a:rPr>
              <a:t> یادگیری ماشین</a:t>
            </a:r>
          </a:p>
          <a:p>
            <a:pPr marL="283464" indent="-285750" algn="just" rtl="1">
              <a:lnSpc>
                <a:spcPts val="2300"/>
              </a:lnSpc>
              <a:buFont typeface="Wingdings" panose="05000000000000000000" pitchFamily="2" charset="2"/>
              <a:buChar char="ü"/>
            </a:pPr>
            <a:r>
              <a:rPr lang="ar-SA" sz="18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بررسی امکان بهبود عملکرد </a:t>
            </a:r>
            <a:r>
              <a:rPr lang="fa-IR" sz="18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شبکه توزیع</a:t>
            </a:r>
            <a:r>
              <a:rPr lang="ar-SA" sz="18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با توجه به نتایج آنالیز پوششی داده </a:t>
            </a:r>
            <a:endParaRPr lang="fa-IR" sz="18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endParaRPr>
          </a:p>
          <a:p>
            <a:pPr marL="283464" indent="-285750" algn="just" rtl="1">
              <a:lnSpc>
                <a:spcPts val="2300"/>
              </a:lnSpc>
              <a:buFont typeface="Wingdings" panose="05000000000000000000" pitchFamily="2" charset="2"/>
              <a:buChar char="ü"/>
            </a:pPr>
            <a:r>
              <a:rPr lang="fa-IR" dirty="0">
                <a:solidFill>
                  <a:srgbClr val="000000"/>
                </a:solidFill>
                <a:latin typeface="Times New Roman" panose="02020603050405020304" pitchFamily="18" charset="0"/>
                <a:cs typeface="B Nazanin" panose="00000400000000000000" pitchFamily="2" charset="-78"/>
              </a:rPr>
              <a:t>استخراج 1 مقاله </a:t>
            </a:r>
            <a:r>
              <a:rPr lang="en-US" sz="1600" dirty="0">
                <a:solidFill>
                  <a:srgbClr val="000000"/>
                </a:solidFill>
                <a:latin typeface="Times New Roman" panose="02020603050405020304" pitchFamily="18" charset="0"/>
                <a:cs typeface="B Nazanin" panose="00000400000000000000" pitchFamily="2" charset="-78"/>
              </a:rPr>
              <a:t>ISI</a:t>
            </a:r>
            <a:r>
              <a:rPr lang="fa-IR" dirty="0">
                <a:solidFill>
                  <a:srgbClr val="000000"/>
                </a:solidFill>
                <a:latin typeface="Times New Roman" panose="02020603050405020304" pitchFamily="18" charset="0"/>
                <a:cs typeface="B Nazanin" panose="00000400000000000000" pitchFamily="2" charset="-78"/>
              </a:rPr>
              <a:t> و 3 مقاله کنفرانس داخلی از روش پیشنهادی این </a:t>
            </a:r>
            <a:r>
              <a:rPr lang="fa-IR" dirty="0" err="1">
                <a:solidFill>
                  <a:srgbClr val="000000"/>
                </a:solidFill>
                <a:latin typeface="Times New Roman" panose="02020603050405020304" pitchFamily="18" charset="0"/>
                <a:cs typeface="B Nazanin" panose="00000400000000000000" pitchFamily="2" charset="-78"/>
              </a:rPr>
              <a:t>پایان‌نامه</a:t>
            </a:r>
            <a:endParaRPr lang="en-US" dirty="0">
              <a:cs typeface="B Titr" panose="00000700000000000000" pitchFamily="2" charset="-78"/>
            </a:endParaRPr>
          </a:p>
        </p:txBody>
      </p:sp>
      <p:sp>
        <p:nvSpPr>
          <p:cNvPr id="66" name="TextBox 65">
            <a:extLst>
              <a:ext uri="{FF2B5EF4-FFF2-40B4-BE49-F238E27FC236}">
                <a16:creationId xmlns:a16="http://schemas.microsoft.com/office/drawing/2014/main" id="{0E38061B-E4B8-4887-9318-7E5C9461E7E3}"/>
              </a:ext>
            </a:extLst>
          </p:cNvPr>
          <p:cNvSpPr txBox="1"/>
          <p:nvPr/>
        </p:nvSpPr>
        <p:spPr>
          <a:xfrm>
            <a:off x="1216782" y="11954743"/>
            <a:ext cx="6258680" cy="1066959"/>
          </a:xfrm>
          <a:prstGeom prst="rect">
            <a:avLst/>
          </a:prstGeom>
          <a:noFill/>
        </p:spPr>
        <p:txBody>
          <a:bodyPr wrap="square" rtlCol="0">
            <a:spAutoFit/>
          </a:bodyPr>
          <a:lstStyle/>
          <a:p>
            <a:pPr algn="just" rtl="1">
              <a:lnSpc>
                <a:spcPts val="3000"/>
              </a:lnSpc>
            </a:pPr>
            <a:r>
              <a:rPr lang="fa-IR" sz="1790" dirty="0" err="1">
                <a:cs typeface="B Titr" panose="00000700000000000000" pitchFamily="2" charset="-78"/>
              </a:rPr>
              <a:t>صنایعی</a:t>
            </a:r>
            <a:r>
              <a:rPr lang="fa-IR" sz="1790" dirty="0">
                <a:cs typeface="B Titr" panose="00000700000000000000" pitchFamily="2" charset="-78"/>
              </a:rPr>
              <a:t> که این پایان‌نامه به رفع مشکلات آن‌ها کمک می‌کند:</a:t>
            </a:r>
          </a:p>
          <a:p>
            <a:pPr indent="-285750" algn="just" rtl="1">
              <a:lnSpc>
                <a:spcPts val="2300"/>
              </a:lnSpc>
              <a:buFont typeface="Wingdings" panose="05000000000000000000" pitchFamily="2" charset="2"/>
              <a:buChar char="Ø"/>
            </a:pPr>
            <a:r>
              <a:rPr lang="fa-IR" dirty="0" err="1">
                <a:cs typeface="B Nazanin" panose="00000400000000000000" pitchFamily="2" charset="-78"/>
              </a:rPr>
              <a:t>شرکت‌های</a:t>
            </a:r>
            <a:r>
              <a:rPr lang="fa-IR" dirty="0">
                <a:cs typeface="B Nazanin" panose="00000400000000000000" pitchFamily="2" charset="-78"/>
              </a:rPr>
              <a:t> توزیع نیروی برق، </a:t>
            </a:r>
            <a:r>
              <a:rPr lang="fa-IR" dirty="0" err="1">
                <a:cs typeface="B Nazanin" panose="00000400000000000000" pitchFamily="2" charset="-78"/>
              </a:rPr>
              <a:t>توانیر</a:t>
            </a:r>
            <a:r>
              <a:rPr lang="fa-IR" dirty="0">
                <a:cs typeface="B Nazanin" panose="00000400000000000000" pitchFamily="2" charset="-78"/>
              </a:rPr>
              <a:t> و وزارت نیرو</a:t>
            </a:r>
            <a:endParaRPr lang="en-US" dirty="0">
              <a:cs typeface="B Nazanin" panose="00000400000000000000" pitchFamily="2" charset="-78"/>
            </a:endParaRPr>
          </a:p>
          <a:p>
            <a:pPr indent="-285750" algn="just" rtl="1">
              <a:lnSpc>
                <a:spcPts val="2300"/>
              </a:lnSpc>
              <a:buFont typeface="Wingdings" panose="05000000000000000000" pitchFamily="2" charset="2"/>
              <a:buChar char="Ø"/>
            </a:pPr>
            <a:r>
              <a:rPr lang="fa-IR" dirty="0">
                <a:cs typeface="B Nazanin" panose="00000400000000000000" pitchFamily="2" charset="-78"/>
              </a:rPr>
              <a:t>صنایع مختلف با امکان ارزیابی عملکرد</a:t>
            </a:r>
          </a:p>
        </p:txBody>
      </p:sp>
      <p:sp>
        <p:nvSpPr>
          <p:cNvPr id="68" name="TextBox 67">
            <a:extLst>
              <a:ext uri="{FF2B5EF4-FFF2-40B4-BE49-F238E27FC236}">
                <a16:creationId xmlns:a16="http://schemas.microsoft.com/office/drawing/2014/main" id="{79F164D2-5F76-4561-94D6-D2133127E178}"/>
              </a:ext>
            </a:extLst>
          </p:cNvPr>
          <p:cNvSpPr txBox="1"/>
          <p:nvPr/>
        </p:nvSpPr>
        <p:spPr>
          <a:xfrm>
            <a:off x="11182205" y="13632013"/>
            <a:ext cx="9226696" cy="3754874"/>
          </a:xfrm>
          <a:prstGeom prst="rect">
            <a:avLst/>
          </a:prstGeom>
          <a:noFill/>
        </p:spPr>
        <p:txBody>
          <a:bodyPr wrap="square" rtlCol="0">
            <a:spAutoFit/>
          </a:bodyPr>
          <a:lstStyle/>
          <a:p>
            <a:pPr algn="just" rtl="1"/>
            <a:r>
              <a:rPr lang="fa-IR" sz="1700" dirty="0">
                <a:cs typeface="B Titr" panose="00000700000000000000" pitchFamily="2" charset="-78"/>
              </a:rPr>
              <a:t>مقدمه: </a:t>
            </a:r>
            <a:r>
              <a:rPr lang="fa-IR" sz="1700" dirty="0">
                <a:cs typeface="B Nazanin" panose="00000400000000000000" pitchFamily="2" charset="-78"/>
              </a:rPr>
              <a:t>قابلیت اطمینان سیستم توزیع انرژی الکتریکی به دلیل وابستگی جوامع در تمامی </a:t>
            </a:r>
            <a:r>
              <a:rPr lang="fa-IR" sz="1700" dirty="0" err="1">
                <a:cs typeface="B Nazanin" panose="00000400000000000000" pitchFamily="2" charset="-78"/>
              </a:rPr>
              <a:t>زیربخش‌ها</a:t>
            </a:r>
            <a:r>
              <a:rPr lang="fa-IR" sz="1700" dirty="0">
                <a:cs typeface="B Nazanin" panose="00000400000000000000" pitchFamily="2" charset="-78"/>
              </a:rPr>
              <a:t> به این انرژی و همچنین وقوع </a:t>
            </a:r>
            <a:r>
              <a:rPr lang="fa-IR" sz="1700" dirty="0" err="1">
                <a:cs typeface="B Nazanin" panose="00000400000000000000" pitchFamily="2" charset="-78"/>
              </a:rPr>
              <a:t>خاموشی‌های</a:t>
            </a:r>
            <a:r>
              <a:rPr lang="fa-IR" sz="1700" dirty="0">
                <a:cs typeface="B Nazanin" panose="00000400000000000000" pitchFamily="2" charset="-78"/>
              </a:rPr>
              <a:t> متعدد ناشی از دلایل متفاوت در این سیستم، یکی از </a:t>
            </a:r>
            <a:r>
              <a:rPr lang="fa-IR" sz="1700" dirty="0" err="1">
                <a:cs typeface="B Nazanin" panose="00000400000000000000" pitchFamily="2" charset="-78"/>
              </a:rPr>
              <a:t>مهم‌ترین</a:t>
            </a:r>
            <a:r>
              <a:rPr lang="fa-IR" sz="1700" dirty="0">
                <a:cs typeface="B Nazanin" panose="00000400000000000000" pitchFamily="2" charset="-78"/>
              </a:rPr>
              <a:t> مسائل </a:t>
            </a:r>
            <a:r>
              <a:rPr lang="fa-IR" sz="1700" dirty="0" err="1">
                <a:cs typeface="B Nazanin" panose="00000400000000000000" pitchFamily="2" charset="-78"/>
              </a:rPr>
              <a:t>موردتوجه</a:t>
            </a:r>
            <a:r>
              <a:rPr lang="fa-IR" sz="1700" dirty="0">
                <a:cs typeface="B Nazanin" panose="00000400000000000000" pitchFamily="2" charset="-78"/>
              </a:rPr>
              <a:t> نهادهای نظارتی </a:t>
            </a:r>
            <a:r>
              <a:rPr lang="fa-IR" sz="1700" dirty="0" err="1">
                <a:cs typeface="B Nazanin" panose="00000400000000000000" pitchFamily="2" charset="-78"/>
              </a:rPr>
              <a:t>می‌باشد</a:t>
            </a:r>
            <a:r>
              <a:rPr lang="fa-IR" sz="1700" dirty="0">
                <a:cs typeface="B Nazanin" panose="00000400000000000000" pitchFamily="2" charset="-78"/>
              </a:rPr>
              <a:t>. بنابراین تأمین </a:t>
            </a:r>
            <a:r>
              <a:rPr lang="fa-IR" sz="1700" dirty="0" err="1">
                <a:cs typeface="B Nazanin" panose="00000400000000000000" pitchFamily="2" charset="-78"/>
              </a:rPr>
              <a:t>باکیفیت</a:t>
            </a:r>
            <a:r>
              <a:rPr lang="fa-IR" sz="1700" dirty="0">
                <a:cs typeface="B Nazanin" panose="00000400000000000000" pitchFamily="2" charset="-78"/>
              </a:rPr>
              <a:t> و مداوم انرژی الکتریکی یا در واقع تأمین سطح مطلوبی از قابلیت اطمینان </a:t>
            </a:r>
            <a:r>
              <a:rPr lang="fa-IR" sz="1700" dirty="0" err="1">
                <a:cs typeface="B Nazanin" panose="00000400000000000000" pitchFamily="2" charset="-78"/>
              </a:rPr>
              <a:t>شبکه‌ی</a:t>
            </a:r>
            <a:r>
              <a:rPr lang="fa-IR" sz="1700" dirty="0">
                <a:cs typeface="B Nazanin" panose="00000400000000000000" pitchFamily="2" charset="-78"/>
              </a:rPr>
              <a:t> توزیع از اهمیت فراوانی برخوردار است. مقادیر مطلوب و سطح هدف قابلیت اطمینان، نقش اساسی در </a:t>
            </a:r>
            <a:r>
              <a:rPr lang="fa-IR" sz="1700" dirty="0" err="1">
                <a:cs typeface="B Nazanin" panose="00000400000000000000" pitchFamily="2" charset="-78"/>
              </a:rPr>
              <a:t>طرح‌های</a:t>
            </a:r>
            <a:r>
              <a:rPr lang="fa-IR" sz="1700" dirty="0">
                <a:cs typeface="B Nazanin" panose="00000400000000000000" pitchFamily="2" charset="-78"/>
              </a:rPr>
              <a:t> توسعه، </a:t>
            </a:r>
            <a:r>
              <a:rPr lang="fa-IR" sz="1700" dirty="0" err="1">
                <a:cs typeface="B Nazanin" panose="00000400000000000000" pitchFamily="2" charset="-78"/>
              </a:rPr>
              <a:t>برنامه‌ریزی‌های</a:t>
            </a:r>
            <a:r>
              <a:rPr lang="fa-IR" sz="1700" dirty="0">
                <a:cs typeface="B Nazanin" panose="00000400000000000000" pitchFamily="2" charset="-78"/>
              </a:rPr>
              <a:t> </a:t>
            </a:r>
            <a:r>
              <a:rPr lang="fa-IR" sz="1700" dirty="0" err="1">
                <a:cs typeface="B Nazanin" panose="00000400000000000000" pitchFamily="2" charset="-78"/>
              </a:rPr>
              <a:t>بلندمدت</a:t>
            </a:r>
            <a:r>
              <a:rPr lang="fa-IR" sz="1700" dirty="0">
                <a:cs typeface="B Nazanin" panose="00000400000000000000" pitchFamily="2" charset="-78"/>
              </a:rPr>
              <a:t> و همچنین بهبود رویکردهای بهره‌برداری </a:t>
            </a:r>
            <a:r>
              <a:rPr lang="fa-IR" sz="1700" dirty="0" err="1">
                <a:cs typeface="B Nazanin" panose="00000400000000000000" pitchFamily="2" charset="-78"/>
              </a:rPr>
              <a:t>شرکت‌های</a:t>
            </a:r>
            <a:r>
              <a:rPr lang="fa-IR" sz="1700" dirty="0">
                <a:cs typeface="B Nazanin" panose="00000400000000000000" pitchFamily="2" charset="-78"/>
              </a:rPr>
              <a:t> توزیع دارند. با وجود اهمیت فراوان این موضوع معمولا سطح هدف برای قابلیت اطمینان یک شرکت توزیع بر اساس تجربه مدیران و کارشناسان با استفاده از </a:t>
            </a:r>
            <a:r>
              <a:rPr lang="fa-IR" sz="1700" dirty="0" err="1">
                <a:cs typeface="B Nazanin" panose="00000400000000000000" pitchFamily="2" charset="-78"/>
              </a:rPr>
              <a:t>روش‌های</a:t>
            </a:r>
            <a:r>
              <a:rPr lang="fa-IR" sz="1700" dirty="0">
                <a:cs typeface="B Nazanin" panose="00000400000000000000" pitchFamily="2" charset="-78"/>
              </a:rPr>
              <a:t> تجربی تعیین </a:t>
            </a:r>
            <a:r>
              <a:rPr lang="fa-IR" sz="1700" dirty="0" err="1">
                <a:cs typeface="B Nazanin" panose="00000400000000000000" pitchFamily="2" charset="-78"/>
              </a:rPr>
              <a:t>می‌شود</a:t>
            </a:r>
            <a:r>
              <a:rPr lang="fa-IR" sz="1700" dirty="0">
                <a:cs typeface="B Nazanin" panose="00000400000000000000" pitchFamily="2" charset="-78"/>
              </a:rPr>
              <a:t> که این امر </a:t>
            </a:r>
            <a:r>
              <a:rPr lang="fa-IR" sz="1700" dirty="0" err="1">
                <a:cs typeface="B Nazanin" panose="00000400000000000000" pitchFamily="2" charset="-78"/>
              </a:rPr>
              <a:t>می‌تواند</a:t>
            </a:r>
            <a:r>
              <a:rPr lang="fa-IR" sz="1700" dirty="0">
                <a:cs typeface="B Nazanin" panose="00000400000000000000" pitchFamily="2" charset="-78"/>
              </a:rPr>
              <a:t> منجر به بروز خطا در تخمین سطح مطلوب قابلیت اطمینان شده و موجب </a:t>
            </a:r>
            <a:r>
              <a:rPr lang="fa-IR" sz="1700" dirty="0" err="1">
                <a:cs typeface="B Nazanin" panose="00000400000000000000" pitchFamily="2" charset="-78"/>
              </a:rPr>
              <a:t>هدررفت</a:t>
            </a:r>
            <a:r>
              <a:rPr lang="fa-IR" sz="1700" dirty="0">
                <a:cs typeface="B Nazanin" panose="00000400000000000000" pitchFamily="2" charset="-78"/>
              </a:rPr>
              <a:t> سرمایه </a:t>
            </a:r>
            <a:r>
              <a:rPr lang="fa-IR" sz="1700" dirty="0" err="1">
                <a:cs typeface="B Nazanin" panose="00000400000000000000" pitchFamily="2" charset="-78"/>
              </a:rPr>
              <a:t>شرکت‌ها</a:t>
            </a:r>
            <a:r>
              <a:rPr lang="fa-IR" sz="1700" dirty="0">
                <a:cs typeface="B Nazanin" panose="00000400000000000000" pitchFamily="2" charset="-78"/>
              </a:rPr>
              <a:t> و عدم دستیابی به سطح مطلوب قابلیت اطمینان شود. در نتیجه هدف اصلی این پژوهش ارزیابی عملکرد شرکت توزیع در زمینه قابلیت اطمینان و تشخیص بهترین عملکردهای موجود با توجه به </a:t>
            </a:r>
            <a:r>
              <a:rPr lang="fa-IR" sz="1700" dirty="0" err="1">
                <a:cs typeface="B Nazanin" panose="00000400000000000000" pitchFamily="2" charset="-78"/>
              </a:rPr>
              <a:t>دارایی‌ها</a:t>
            </a:r>
            <a:r>
              <a:rPr lang="fa-IR" sz="1700" dirty="0">
                <a:cs typeface="B Nazanin" panose="00000400000000000000" pitchFamily="2" charset="-78"/>
              </a:rPr>
              <a:t> و امکانات شرکت و سپس تعیین سطح هدف قابلیت اطمینان به صورت منصفانه و دقیق بر اساس بهترین </a:t>
            </a:r>
            <a:r>
              <a:rPr lang="fa-IR" sz="1700" dirty="0" err="1">
                <a:cs typeface="B Nazanin" panose="00000400000000000000" pitchFamily="2" charset="-78"/>
              </a:rPr>
              <a:t>عملکردها</a:t>
            </a:r>
            <a:r>
              <a:rPr lang="fa-IR" sz="1700" dirty="0">
                <a:cs typeface="B Nazanin" panose="00000400000000000000" pitchFamily="2" charset="-78"/>
              </a:rPr>
              <a:t> و </a:t>
            </a:r>
            <a:r>
              <a:rPr lang="fa-IR" sz="1700" dirty="0" err="1">
                <a:cs typeface="B Nazanin" panose="00000400000000000000" pitchFamily="2" charset="-78"/>
              </a:rPr>
              <a:t>ویژگی‌های</a:t>
            </a:r>
            <a:r>
              <a:rPr lang="fa-IR" sz="1700" dirty="0">
                <a:cs typeface="B Nazanin" panose="00000400000000000000" pitchFamily="2" charset="-78"/>
              </a:rPr>
              <a:t> تأثیرگذار بر این </a:t>
            </a:r>
            <a:r>
              <a:rPr lang="fa-IR" sz="1700" dirty="0" err="1">
                <a:cs typeface="B Nazanin" panose="00000400000000000000" pitchFamily="2" charset="-78"/>
              </a:rPr>
              <a:t>شاخص‌ها</a:t>
            </a:r>
            <a:r>
              <a:rPr lang="fa-IR" sz="1700" dirty="0">
                <a:cs typeface="B Nazanin" panose="00000400000000000000" pitchFamily="2" charset="-78"/>
              </a:rPr>
              <a:t> </a:t>
            </a:r>
            <a:r>
              <a:rPr lang="fa-IR" sz="1700" dirty="0" err="1">
                <a:cs typeface="B Nazanin" panose="00000400000000000000" pitchFamily="2" charset="-78"/>
              </a:rPr>
              <a:t>می‌باشد</a:t>
            </a:r>
            <a:r>
              <a:rPr lang="fa-IR" sz="1700" dirty="0">
                <a:cs typeface="B Nazanin" panose="00000400000000000000" pitchFamily="2" charset="-78"/>
              </a:rPr>
              <a:t>. لازم به ذکر است که در این پژوهش به جای مقایسه </a:t>
            </a:r>
            <a:r>
              <a:rPr lang="fa-IR" sz="1700" dirty="0" err="1">
                <a:cs typeface="B Nazanin" panose="00000400000000000000" pitchFamily="2" charset="-78"/>
              </a:rPr>
              <a:t>شرکت‌های</a:t>
            </a:r>
            <a:r>
              <a:rPr lang="fa-IR" sz="1700" dirty="0">
                <a:cs typeface="B Nazanin" panose="00000400000000000000" pitchFamily="2" charset="-78"/>
              </a:rPr>
              <a:t> توزیع با یکدیگر، </a:t>
            </a:r>
            <a:r>
              <a:rPr lang="fa-IR" sz="1700" dirty="0" err="1">
                <a:cs typeface="B Nazanin" panose="00000400000000000000" pitchFamily="2" charset="-78"/>
              </a:rPr>
              <a:t>زیرمجموعه‌هایی</a:t>
            </a:r>
            <a:r>
              <a:rPr lang="fa-IR" sz="1700" dirty="0">
                <a:cs typeface="B Nazanin" panose="00000400000000000000" pitchFamily="2" charset="-78"/>
              </a:rPr>
              <a:t> از یک شرکت توزیع یعنی </a:t>
            </a:r>
            <a:r>
              <a:rPr lang="fa-IR" sz="1700" dirty="0" err="1">
                <a:cs typeface="B Nazanin" panose="00000400000000000000" pitchFamily="2" charset="-78"/>
              </a:rPr>
              <a:t>فیدرهای</a:t>
            </a:r>
            <a:r>
              <a:rPr lang="fa-IR" sz="1700" dirty="0">
                <a:cs typeface="B Nazanin" panose="00000400000000000000" pitchFamily="2" charset="-78"/>
              </a:rPr>
              <a:t> </a:t>
            </a:r>
            <a:r>
              <a:rPr lang="fa-IR" sz="1700" dirty="0" err="1">
                <a:cs typeface="B Nazanin" panose="00000400000000000000" pitchFamily="2" charset="-78"/>
              </a:rPr>
              <a:t>فشارمتوسط</a:t>
            </a:r>
            <a:r>
              <a:rPr lang="fa-IR" sz="1700" dirty="0">
                <a:cs typeface="B Nazanin" panose="00000400000000000000" pitchFamily="2" charset="-78"/>
              </a:rPr>
              <a:t> با یکدیگر مقایسه </a:t>
            </a:r>
            <a:r>
              <a:rPr lang="fa-IR" sz="1700" dirty="0" err="1">
                <a:cs typeface="B Nazanin" panose="00000400000000000000" pitchFamily="2" charset="-78"/>
              </a:rPr>
              <a:t>می‌شوند</a:t>
            </a:r>
            <a:r>
              <a:rPr lang="fa-IR" sz="1700" dirty="0">
                <a:cs typeface="B Nazanin" panose="00000400000000000000" pitchFamily="2" charset="-78"/>
              </a:rPr>
              <a:t>. علت این امر، </a:t>
            </a:r>
            <a:r>
              <a:rPr lang="fa-IR" sz="1700" dirty="0" err="1">
                <a:cs typeface="B Nazanin" panose="00000400000000000000" pitchFamily="2" charset="-78"/>
              </a:rPr>
              <a:t>دقیق‌تر</a:t>
            </a:r>
            <a:r>
              <a:rPr lang="fa-IR" sz="1700" dirty="0">
                <a:cs typeface="B Nazanin" panose="00000400000000000000" pitchFamily="2" charset="-78"/>
              </a:rPr>
              <a:t> بودن مقایسه </a:t>
            </a:r>
            <a:r>
              <a:rPr lang="fa-IR" sz="1700" dirty="0" err="1">
                <a:cs typeface="B Nazanin" panose="00000400000000000000" pitchFamily="2" charset="-78"/>
              </a:rPr>
              <a:t>فیدرها</a:t>
            </a:r>
            <a:r>
              <a:rPr lang="fa-IR" sz="1700" dirty="0">
                <a:cs typeface="B Nazanin" panose="00000400000000000000" pitchFamily="2" charset="-78"/>
              </a:rPr>
              <a:t> یا </a:t>
            </a:r>
            <a:r>
              <a:rPr lang="fa-IR" sz="1700" dirty="0" err="1">
                <a:cs typeface="B Nazanin" panose="00000400000000000000" pitchFamily="2" charset="-78"/>
              </a:rPr>
              <a:t>زیرمجموعه‌های</a:t>
            </a:r>
            <a:r>
              <a:rPr lang="fa-IR" sz="1700" dirty="0">
                <a:cs typeface="B Nazanin" panose="00000400000000000000" pitchFamily="2" charset="-78"/>
              </a:rPr>
              <a:t> شرکت‌ با یکدیگر نسبت به مقایسه کل یک شبکه توزیع با شبکه توزیع دیگر به دلیل وجود </a:t>
            </a:r>
            <a:r>
              <a:rPr lang="fa-IR" sz="1700" dirty="0" err="1">
                <a:cs typeface="B Nazanin" panose="00000400000000000000" pitchFamily="2" charset="-78"/>
              </a:rPr>
              <a:t>شباهت‌های</a:t>
            </a:r>
            <a:r>
              <a:rPr lang="fa-IR" sz="1700" dirty="0">
                <a:cs typeface="B Nazanin" panose="00000400000000000000" pitchFamily="2" charset="-78"/>
              </a:rPr>
              <a:t> ساختاری، فیزیکی و شرایط </a:t>
            </a:r>
            <a:r>
              <a:rPr lang="fa-IR" sz="1700" dirty="0" err="1">
                <a:cs typeface="B Nazanin" panose="00000400000000000000" pitchFamily="2" charset="-78"/>
              </a:rPr>
              <a:t>آب‌وهوایی</a:t>
            </a:r>
            <a:r>
              <a:rPr lang="fa-IR" sz="1700" dirty="0">
                <a:cs typeface="B Nazanin" panose="00000400000000000000" pitchFamily="2" charset="-78"/>
              </a:rPr>
              <a:t> موجود در یک شرکت توزیع واحد </a:t>
            </a:r>
            <a:r>
              <a:rPr lang="fa-IR" sz="1700" dirty="0" err="1">
                <a:cs typeface="B Nazanin" panose="00000400000000000000" pitchFamily="2" charset="-78"/>
              </a:rPr>
              <a:t>می‌باشد</a:t>
            </a:r>
            <a:r>
              <a:rPr lang="fa-IR" sz="1700" dirty="0">
                <a:cs typeface="B Nazanin" panose="00000400000000000000" pitchFamily="2" charset="-78"/>
              </a:rPr>
              <a:t>. علت دیگر، فراوانی بیشتر </a:t>
            </a:r>
            <a:r>
              <a:rPr lang="fa-IR" sz="1700" dirty="0" err="1">
                <a:cs typeface="B Nazanin" panose="00000400000000000000" pitchFamily="2" charset="-78"/>
              </a:rPr>
              <a:t>داده‌ها</a:t>
            </a:r>
            <a:r>
              <a:rPr lang="fa-IR" sz="1700" dirty="0">
                <a:cs typeface="B Nazanin" panose="00000400000000000000" pitchFamily="2" charset="-78"/>
              </a:rPr>
              <a:t> در سطوح </a:t>
            </a:r>
            <a:r>
              <a:rPr lang="fa-IR" sz="1700" dirty="0" err="1">
                <a:cs typeface="B Nazanin" panose="00000400000000000000" pitchFamily="2" charset="-78"/>
              </a:rPr>
              <a:t>پایین‌تر</a:t>
            </a:r>
            <a:r>
              <a:rPr lang="fa-IR" sz="1700" dirty="0">
                <a:cs typeface="B Nazanin" panose="00000400000000000000" pitchFamily="2" charset="-78"/>
              </a:rPr>
              <a:t> </a:t>
            </a:r>
            <a:r>
              <a:rPr lang="fa-IR" sz="1700" dirty="0" err="1">
                <a:cs typeface="B Nazanin" panose="00000400000000000000" pitchFamily="2" charset="-78"/>
              </a:rPr>
              <a:t>زیرمجموعه‌ها</a:t>
            </a:r>
            <a:r>
              <a:rPr lang="fa-IR" sz="1700" dirty="0">
                <a:cs typeface="B Nazanin" panose="00000400000000000000" pitchFamily="2" charset="-78"/>
              </a:rPr>
              <a:t> و امکان تحلیل </a:t>
            </a:r>
            <a:r>
              <a:rPr lang="fa-IR" sz="1700" dirty="0" err="1">
                <a:cs typeface="B Nazanin" panose="00000400000000000000" pitchFamily="2" charset="-78"/>
              </a:rPr>
              <a:t>معنادارتر</a:t>
            </a:r>
            <a:r>
              <a:rPr lang="fa-IR" sz="1700" dirty="0">
                <a:cs typeface="B Nazanin" panose="00000400000000000000" pitchFamily="2" charset="-78"/>
              </a:rPr>
              <a:t> این </a:t>
            </a:r>
            <a:r>
              <a:rPr lang="fa-IR" sz="1700" dirty="0" err="1">
                <a:cs typeface="B Nazanin" panose="00000400000000000000" pitchFamily="2" charset="-78"/>
              </a:rPr>
              <a:t>داده‌ها</a:t>
            </a:r>
            <a:r>
              <a:rPr lang="fa-IR" sz="1700" dirty="0">
                <a:cs typeface="B Nazanin" panose="00000400000000000000" pitchFamily="2" charset="-78"/>
              </a:rPr>
              <a:t> </a:t>
            </a:r>
            <a:r>
              <a:rPr lang="fa-IR" sz="1700" dirty="0" err="1">
                <a:cs typeface="B Nazanin" panose="00000400000000000000" pitchFamily="2" charset="-78"/>
              </a:rPr>
              <a:t>می‌باشد</a:t>
            </a:r>
            <a:r>
              <a:rPr lang="fa-IR" sz="1700" dirty="0">
                <a:cs typeface="B Nazanin" panose="00000400000000000000" pitchFamily="2" charset="-78"/>
              </a:rPr>
              <a:t>. در نهایت با ترکیب و </a:t>
            </a:r>
            <a:r>
              <a:rPr lang="fa-IR" sz="1700" dirty="0" err="1">
                <a:cs typeface="B Nazanin" panose="00000400000000000000" pitchFamily="2" charset="-78"/>
              </a:rPr>
              <a:t>وزن‌دهی</a:t>
            </a:r>
            <a:r>
              <a:rPr lang="fa-IR" sz="1700" dirty="0">
                <a:cs typeface="B Nazanin" panose="00000400000000000000" pitchFamily="2" charset="-78"/>
              </a:rPr>
              <a:t> </a:t>
            </a:r>
            <a:r>
              <a:rPr lang="fa-IR" sz="1700" dirty="0" err="1">
                <a:cs typeface="B Nazanin" panose="00000400000000000000" pitchFamily="2" charset="-78"/>
              </a:rPr>
              <a:t>فیدرهای</a:t>
            </a:r>
            <a:r>
              <a:rPr lang="fa-IR" sz="1700" dirty="0">
                <a:cs typeface="B Nazanin" panose="00000400000000000000" pitchFamily="2" charset="-78"/>
              </a:rPr>
              <a:t> مختلف، </a:t>
            </a:r>
            <a:r>
              <a:rPr lang="fa-IR" sz="1700" dirty="0" err="1">
                <a:cs typeface="B Nazanin" panose="00000400000000000000" pitchFamily="2" charset="-78"/>
              </a:rPr>
              <a:t>می‌توان</a:t>
            </a:r>
            <a:r>
              <a:rPr lang="fa-IR" sz="1700" dirty="0">
                <a:cs typeface="B Nazanin" panose="00000400000000000000" pitchFamily="2" charset="-78"/>
              </a:rPr>
              <a:t> میزان مطلوب و سطح هدف شاخص قابلیت اطمینان کل شبکه توزیع را نیز استخراج نمود.</a:t>
            </a:r>
            <a:endParaRPr lang="en-US" sz="1700" dirty="0">
              <a:latin typeface="B tir"/>
              <a:cs typeface="B Nazanin" panose="00000400000000000000" pitchFamily="2" charset="-78"/>
            </a:endParaRPr>
          </a:p>
        </p:txBody>
      </p:sp>
      <p:sp>
        <p:nvSpPr>
          <p:cNvPr id="92" name="TextBox 91">
            <a:extLst>
              <a:ext uri="{FF2B5EF4-FFF2-40B4-BE49-F238E27FC236}">
                <a16:creationId xmlns:a16="http://schemas.microsoft.com/office/drawing/2014/main" id="{084E67D3-8195-4D78-BDD9-229DBDC349F2}"/>
              </a:ext>
            </a:extLst>
          </p:cNvPr>
          <p:cNvSpPr txBox="1"/>
          <p:nvPr/>
        </p:nvSpPr>
        <p:spPr>
          <a:xfrm>
            <a:off x="15709228" y="17463778"/>
            <a:ext cx="4695324" cy="7679025"/>
          </a:xfrm>
          <a:prstGeom prst="rect">
            <a:avLst/>
          </a:prstGeom>
          <a:noFill/>
        </p:spPr>
        <p:txBody>
          <a:bodyPr wrap="square" rtlCol="0">
            <a:spAutoFit/>
          </a:bodyPr>
          <a:lstStyle/>
          <a:p>
            <a:pPr algn="just" rtl="1"/>
            <a:r>
              <a:rPr lang="fa-IR" sz="1700" dirty="0">
                <a:cs typeface="B Titr" panose="00000700000000000000" pitchFamily="2" charset="-78"/>
              </a:rPr>
              <a:t>روش تحقیق: </a:t>
            </a:r>
            <a:r>
              <a:rPr lang="fa-IR" sz="1700" dirty="0">
                <a:cs typeface="B Nazanin" panose="00000400000000000000" pitchFamily="2" charset="-78"/>
              </a:rPr>
              <a:t>در این پژوهش ابتدا اطلاعات مهم و تأثیرگذار بر </a:t>
            </a:r>
            <a:r>
              <a:rPr lang="fa-IR" sz="1700" dirty="0" err="1">
                <a:cs typeface="B Nazanin" panose="00000400000000000000" pitchFamily="2" charset="-78"/>
              </a:rPr>
              <a:t>شاخص‌های</a:t>
            </a:r>
            <a:r>
              <a:rPr lang="fa-IR" sz="1700" dirty="0">
                <a:cs typeface="B Nazanin" panose="00000400000000000000" pitchFamily="2" charset="-78"/>
              </a:rPr>
              <a:t> قابلیت اطمینان با همکاری کارشناسان محترم شرکت توزیع نمونه استخراج </a:t>
            </a:r>
            <a:r>
              <a:rPr lang="fa-IR" sz="1700" dirty="0" err="1">
                <a:cs typeface="B Nazanin" panose="00000400000000000000" pitchFamily="2" charset="-78"/>
              </a:rPr>
              <a:t>می‌شود</a:t>
            </a:r>
            <a:r>
              <a:rPr lang="fa-IR" sz="1700" dirty="0">
                <a:cs typeface="B Nazanin" panose="00000400000000000000" pitchFamily="2" charset="-78"/>
              </a:rPr>
              <a:t>. پارامترهایی ورودی که شامل </a:t>
            </a:r>
            <a:r>
              <a:rPr lang="fa-IR" sz="1700" dirty="0" err="1">
                <a:cs typeface="B Nazanin" panose="00000400000000000000" pitchFamily="2" charset="-78"/>
              </a:rPr>
              <a:t>مهم‌ترین</a:t>
            </a:r>
            <a:r>
              <a:rPr lang="fa-IR" sz="1700" dirty="0">
                <a:cs typeface="B Nazanin" panose="00000400000000000000" pitchFamily="2" charset="-78"/>
              </a:rPr>
              <a:t> و تأثیرگذارترین اطلاعات برای انجام مطالعات تعیین سطح هدف قابلیت اطمینان باشند، بر اساس روش علمی </a:t>
            </a:r>
            <a:r>
              <a:rPr lang="fa-IR" sz="1700" dirty="0" err="1">
                <a:cs typeface="B Nazanin" panose="00000400000000000000" pitchFamily="2" charset="-78"/>
              </a:rPr>
              <a:t>محاسبه‌ی</a:t>
            </a:r>
            <a:r>
              <a:rPr lang="fa-IR" sz="1700" dirty="0">
                <a:cs typeface="B Nazanin" panose="00000400000000000000" pitchFamily="2" charset="-78"/>
              </a:rPr>
              <a:t> </a:t>
            </a:r>
            <a:r>
              <a:rPr lang="fa-IR" sz="1700" dirty="0" err="1">
                <a:cs typeface="B Nazanin" panose="00000400000000000000" pitchFamily="2" charset="-78"/>
              </a:rPr>
              <a:t>ضرایب</a:t>
            </a:r>
            <a:r>
              <a:rPr lang="fa-IR" sz="1700" dirty="0">
                <a:cs typeface="B Nazanin" panose="00000400000000000000" pitchFamily="2" charset="-78"/>
              </a:rPr>
              <a:t> همبستگی این </a:t>
            </a:r>
            <a:r>
              <a:rPr lang="fa-IR" sz="1700" dirty="0" err="1">
                <a:cs typeface="B Nazanin" panose="00000400000000000000" pitchFamily="2" charset="-78"/>
              </a:rPr>
              <a:t>پارامترها</a:t>
            </a:r>
            <a:r>
              <a:rPr lang="fa-IR" sz="1700" dirty="0">
                <a:cs typeface="B Nazanin" panose="00000400000000000000" pitchFamily="2" charset="-78"/>
              </a:rPr>
              <a:t> با یکدیگر و همچنین با پارامتر خروجی انتخاب </a:t>
            </a:r>
            <a:r>
              <a:rPr lang="fa-IR" sz="1700" dirty="0" err="1">
                <a:cs typeface="B Nazanin" panose="00000400000000000000" pitchFamily="2" charset="-78"/>
              </a:rPr>
              <a:t>می‌شوند</a:t>
            </a:r>
            <a:r>
              <a:rPr lang="fa-IR" sz="1700" dirty="0">
                <a:cs typeface="B Nazanin" panose="00000400000000000000" pitchFamily="2" charset="-78"/>
              </a:rPr>
              <a:t>. در مرحله بعد روش ارزیابی کارآیی آنالیز پوششی داده یا</a:t>
            </a:r>
            <a:r>
              <a:rPr lang="en-US" sz="1500" dirty="0">
                <a:latin typeface="Times New Roman" panose="02020603050405020304" pitchFamily="18" charset="0"/>
                <a:cs typeface="Times New Roman" panose="02020603050405020304" pitchFamily="18" charset="0"/>
              </a:rPr>
              <a:t>Data Envelopment Analysis (DEA) </a:t>
            </a:r>
            <a:r>
              <a:rPr lang="fa-IR" sz="1500" dirty="0">
                <a:latin typeface="Times New Roman" panose="02020603050405020304" pitchFamily="18" charset="0"/>
                <a:cs typeface="Times New Roman" panose="02020603050405020304" pitchFamily="18" charset="0"/>
              </a:rPr>
              <a:t> </a:t>
            </a:r>
            <a:r>
              <a:rPr lang="fa-IR" sz="1700" dirty="0">
                <a:cs typeface="B Nazanin" panose="00000400000000000000" pitchFamily="2" charset="-78"/>
              </a:rPr>
              <a:t>بر </a:t>
            </a:r>
            <a:r>
              <a:rPr lang="fa-IR" sz="1700" dirty="0" err="1">
                <a:cs typeface="B Nazanin" panose="00000400000000000000" pitchFamily="2" charset="-78"/>
              </a:rPr>
              <a:t>داده‌های</a:t>
            </a:r>
            <a:r>
              <a:rPr lang="fa-IR" sz="1700" dirty="0">
                <a:cs typeface="B Nazanin" panose="00000400000000000000" pitchFamily="2" charset="-78"/>
              </a:rPr>
              <a:t> </a:t>
            </a:r>
            <a:r>
              <a:rPr lang="fa-IR" sz="1700" dirty="0" err="1">
                <a:cs typeface="B Nazanin" panose="00000400000000000000" pitchFamily="2" charset="-78"/>
              </a:rPr>
              <a:t>فیدرهای</a:t>
            </a:r>
            <a:r>
              <a:rPr lang="fa-IR" sz="1700" dirty="0">
                <a:cs typeface="B Nazanin" panose="00000400000000000000" pitchFamily="2" charset="-78"/>
              </a:rPr>
              <a:t> </a:t>
            </a:r>
            <a:r>
              <a:rPr lang="fa-IR" sz="1700" dirty="0" err="1">
                <a:cs typeface="B Nazanin" panose="00000400000000000000" pitchFamily="2" charset="-78"/>
              </a:rPr>
              <a:t>فشارمتوسط</a:t>
            </a:r>
            <a:r>
              <a:rPr lang="fa-IR" sz="1700" dirty="0">
                <a:cs typeface="B Nazanin" panose="00000400000000000000" pitchFamily="2" charset="-78"/>
              </a:rPr>
              <a:t> شرکت‌ توزیع برای ارزیابی عملکرد و </a:t>
            </a:r>
            <a:r>
              <a:rPr lang="fa-IR" sz="1700" dirty="0" err="1">
                <a:cs typeface="B Nazanin" panose="00000400000000000000" pitchFamily="2" charset="-78"/>
              </a:rPr>
              <a:t>محاسبه‌ی</a:t>
            </a:r>
            <a:r>
              <a:rPr lang="fa-IR" sz="1700" dirty="0">
                <a:cs typeface="B Nazanin" panose="00000400000000000000" pitchFamily="2" charset="-78"/>
              </a:rPr>
              <a:t> کارآیی آن‌ها اعمال </a:t>
            </a:r>
            <a:r>
              <a:rPr lang="fa-IR" sz="1700" dirty="0" err="1">
                <a:cs typeface="B Nazanin" panose="00000400000000000000" pitchFamily="2" charset="-78"/>
              </a:rPr>
              <a:t>می‌شود</a:t>
            </a:r>
            <a:r>
              <a:rPr lang="fa-IR" sz="1700" dirty="0">
                <a:cs typeface="B Nazanin" panose="00000400000000000000" pitchFamily="2" charset="-78"/>
              </a:rPr>
              <a:t>. نتایج حاصل، </a:t>
            </a:r>
            <a:r>
              <a:rPr lang="fa-IR" sz="1700" dirty="0" err="1">
                <a:cs typeface="B Nazanin" panose="00000400000000000000" pitchFamily="2" charset="-78"/>
              </a:rPr>
              <a:t>فیدرهای</a:t>
            </a:r>
            <a:r>
              <a:rPr lang="fa-IR" sz="1700" dirty="0">
                <a:cs typeface="B Nazanin" panose="00000400000000000000" pitchFamily="2" charset="-78"/>
              </a:rPr>
              <a:t> معیار که بهترین عملکرد را در سطح شرکت توزیع </a:t>
            </a:r>
            <a:r>
              <a:rPr lang="fa-IR" sz="1700" dirty="0" err="1">
                <a:cs typeface="B Nazanin" panose="00000400000000000000" pitchFamily="2" charset="-78"/>
              </a:rPr>
              <a:t>داشته‌اند</a:t>
            </a:r>
            <a:r>
              <a:rPr lang="fa-IR" sz="1700" dirty="0">
                <a:cs typeface="B Nazanin" panose="00000400000000000000" pitchFamily="2" charset="-78"/>
              </a:rPr>
              <a:t> بدست </a:t>
            </a:r>
            <a:r>
              <a:rPr lang="fa-IR" sz="1700" dirty="0" err="1">
                <a:cs typeface="B Nazanin" panose="00000400000000000000" pitchFamily="2" charset="-78"/>
              </a:rPr>
              <a:t>می‌دهد</a:t>
            </a:r>
            <a:r>
              <a:rPr lang="fa-IR" sz="1700" dirty="0">
                <a:cs typeface="B Nazanin" panose="00000400000000000000" pitchFamily="2" charset="-78"/>
              </a:rPr>
              <a:t>. </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پس از</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آن</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با استفاده از روش خوشه­بندی</a:t>
            </a:r>
            <a:r>
              <a:rPr lang="en-US" sz="15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Fuzzy C-Means (FCM)</a:t>
            </a:r>
            <a:r>
              <a:rPr lang="en-US" sz="1700" dirty="0">
                <a:solidFill>
                  <a:srgbClr val="000000"/>
                </a:solidFill>
                <a:effectLst/>
                <a:latin typeface="B Nazanin" panose="00000400000000000000" pitchFamily="2" charset="-78"/>
                <a:ea typeface="Calibri" panose="020F0502020204030204" pitchFamily="34" charset="0"/>
              </a:rPr>
              <a:t> </a:t>
            </a:r>
            <a:r>
              <a:rPr lang="fa-IR" sz="1700" dirty="0">
                <a:solidFill>
                  <a:srgbClr val="000000"/>
                </a:solidFill>
                <a:effectLst/>
                <a:latin typeface="B Nazanin" panose="00000400000000000000" pitchFamily="2" charset="-78"/>
                <a:ea typeface="Calibri" panose="020F0502020204030204" pitchFamily="34" charset="0"/>
              </a:rPr>
              <a:t>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فیدر</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­های مشابه در خوشه­های یکسان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قرار</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می­</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گیر</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ند.</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تعداد بهینه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خوشه‌ها</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با استفاده از معیارهای ارزیابی تعداد خوشه مشخص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می‌شود</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a:cs typeface="B Nazanin" panose="00000400000000000000" pitchFamily="2" charset="-78"/>
              </a:rPr>
              <a:t>سپس </a:t>
            </a:r>
            <a:r>
              <a:rPr lang="fa-IR" sz="1700" dirty="0" err="1">
                <a:cs typeface="B Nazanin" panose="00000400000000000000" pitchFamily="2" charset="-78"/>
              </a:rPr>
              <a:t>ویژگی‌های</a:t>
            </a:r>
            <a:r>
              <a:rPr lang="fa-IR" sz="1700" dirty="0">
                <a:cs typeface="B Nazanin" panose="00000400000000000000" pitchFamily="2" charset="-78"/>
              </a:rPr>
              <a:t> </a:t>
            </a:r>
            <a:r>
              <a:rPr lang="fa-IR" sz="1700" dirty="0" err="1">
                <a:cs typeface="B Nazanin" panose="00000400000000000000" pitchFamily="2" charset="-78"/>
              </a:rPr>
              <a:t>فیدرهای</a:t>
            </a:r>
            <a:r>
              <a:rPr lang="fa-IR" sz="1700" dirty="0">
                <a:cs typeface="B Nazanin" panose="00000400000000000000" pitchFamily="2" charset="-78"/>
              </a:rPr>
              <a:t> معیار هر خوشه و مقدار شاخص قابلیت اطمینان موردنظر آن‌ها در </a:t>
            </a:r>
            <a:r>
              <a:rPr lang="fa-IR" sz="1700" dirty="0" err="1">
                <a:cs typeface="B Nazanin" panose="00000400000000000000" pitchFamily="2" charset="-78"/>
              </a:rPr>
              <a:t>سال‌های</a:t>
            </a:r>
            <a:r>
              <a:rPr lang="fa-IR" sz="1700" dirty="0">
                <a:cs typeface="B Nazanin" panose="00000400000000000000" pitchFamily="2" charset="-78"/>
              </a:rPr>
              <a:t> گذشته به ترتیب به عنوان </a:t>
            </a:r>
            <a:r>
              <a:rPr lang="fa-IR" sz="1700" dirty="0" err="1">
                <a:cs typeface="B Nazanin" panose="00000400000000000000" pitchFamily="2" charset="-78"/>
              </a:rPr>
              <a:t>ورودی‌ها</a:t>
            </a:r>
            <a:r>
              <a:rPr lang="fa-IR" sz="1700" dirty="0">
                <a:cs typeface="B Nazanin" panose="00000400000000000000" pitchFamily="2" charset="-78"/>
              </a:rPr>
              <a:t> و خروجی یک مدل یادگیری ماشین جنگل تصادفی یا</a:t>
            </a:r>
            <a:r>
              <a:rPr lang="en-US" sz="1500" dirty="0">
                <a:latin typeface="Times New Roman" panose="02020603050405020304" pitchFamily="18" charset="0"/>
                <a:cs typeface="Times New Roman" panose="02020603050405020304" pitchFamily="18" charset="0"/>
              </a:rPr>
              <a:t>Random Forest </a:t>
            </a:r>
            <a:r>
              <a:rPr lang="fa-IR" sz="1500" dirty="0">
                <a:latin typeface="Times New Roman" panose="02020603050405020304" pitchFamily="18" charset="0"/>
                <a:cs typeface="Times New Roman" panose="02020603050405020304" pitchFamily="18" charset="0"/>
              </a:rPr>
              <a:t> </a:t>
            </a:r>
            <a:r>
              <a:rPr lang="fa-IR" sz="1700" dirty="0">
                <a:cs typeface="B Nazanin" panose="00000400000000000000" pitchFamily="2" charset="-78"/>
              </a:rPr>
              <a:t>در نظر گرفته شده و به تعداد </a:t>
            </a:r>
            <a:r>
              <a:rPr lang="fa-IR" sz="1700" dirty="0" err="1">
                <a:cs typeface="B Nazanin" panose="00000400000000000000" pitchFamily="2" charset="-78"/>
              </a:rPr>
              <a:t>خوشه‌ها</a:t>
            </a:r>
            <a:r>
              <a:rPr lang="fa-IR" sz="1700" dirty="0">
                <a:cs typeface="B Nazanin" panose="00000400000000000000" pitchFamily="2" charset="-78"/>
              </a:rPr>
              <a:t> بر اساس این </a:t>
            </a:r>
            <a:r>
              <a:rPr lang="fa-IR" sz="1700" dirty="0" err="1">
                <a:cs typeface="B Nazanin" panose="00000400000000000000" pitchFamily="2" charset="-78"/>
              </a:rPr>
              <a:t>داده‌ها</a:t>
            </a:r>
            <a:r>
              <a:rPr lang="fa-IR" sz="1700" dirty="0">
                <a:cs typeface="B Nazanin" panose="00000400000000000000" pitchFamily="2" charset="-78"/>
              </a:rPr>
              <a:t> مدل آموزش داده </a:t>
            </a:r>
            <a:r>
              <a:rPr lang="fa-IR" sz="1700" dirty="0" err="1">
                <a:cs typeface="B Nazanin" panose="00000400000000000000" pitchFamily="2" charset="-78"/>
              </a:rPr>
              <a:t>می‌شود</a:t>
            </a:r>
            <a:r>
              <a:rPr lang="fa-IR" sz="1700" dirty="0">
                <a:cs typeface="B Nazanin" panose="00000400000000000000" pitchFamily="2" charset="-78"/>
              </a:rPr>
              <a:t>. </a:t>
            </a:r>
            <a:r>
              <a:rPr lang="fa-IR" sz="1700" dirty="0" err="1">
                <a:cs typeface="B Nazanin" panose="00000400000000000000" pitchFamily="2" charset="-78"/>
              </a:rPr>
              <a:t>مدل‌های</a:t>
            </a:r>
            <a:r>
              <a:rPr lang="fa-IR" sz="1700" dirty="0">
                <a:cs typeface="B Nazanin" panose="00000400000000000000" pitchFamily="2" charset="-78"/>
              </a:rPr>
              <a:t> حاصل قادر به تخمین سطح هدف قابلیت اطمینان بر اساس عملکرد مطلوب </a:t>
            </a:r>
            <a:r>
              <a:rPr lang="fa-IR" sz="1700" dirty="0" err="1">
                <a:cs typeface="B Nazanin" panose="00000400000000000000" pitchFamily="2" charset="-78"/>
              </a:rPr>
              <a:t>فیدرهای</a:t>
            </a:r>
            <a:r>
              <a:rPr lang="fa-IR" sz="1700" dirty="0">
                <a:cs typeface="B Nazanin" panose="00000400000000000000" pitchFamily="2" charset="-78"/>
              </a:rPr>
              <a:t> معیار، برای سایر </a:t>
            </a:r>
            <a:r>
              <a:rPr lang="fa-IR" sz="1700" dirty="0" err="1">
                <a:cs typeface="B Nazanin" panose="00000400000000000000" pitchFamily="2" charset="-78"/>
              </a:rPr>
              <a:t>فیدرهایی</a:t>
            </a:r>
            <a:r>
              <a:rPr lang="fa-IR" sz="1700" dirty="0">
                <a:cs typeface="B Nazanin" panose="00000400000000000000" pitchFamily="2" charset="-78"/>
              </a:rPr>
              <a:t> که عملکرد گذشته آن‌ها مطلوب نبوده است </a:t>
            </a:r>
            <a:r>
              <a:rPr lang="fa-IR" sz="1700" dirty="0" err="1">
                <a:cs typeface="B Nazanin" panose="00000400000000000000" pitchFamily="2" charset="-78"/>
              </a:rPr>
              <a:t>می‌باشند</a:t>
            </a:r>
            <a:r>
              <a:rPr lang="fa-IR" sz="1700" dirty="0">
                <a:cs typeface="B Nazanin" panose="00000400000000000000" pitchFamily="2" charset="-78"/>
              </a:rPr>
              <a:t>. لذا بر اساس نتایج این </a:t>
            </a:r>
            <a:r>
              <a:rPr lang="fa-IR" sz="1700" dirty="0" err="1">
                <a:cs typeface="B Nazanin" panose="00000400000000000000" pitchFamily="2" charset="-78"/>
              </a:rPr>
              <a:t>مدل‌ها</a:t>
            </a:r>
            <a:r>
              <a:rPr lang="fa-IR" sz="1700" dirty="0">
                <a:cs typeface="B Nazanin" panose="00000400000000000000" pitchFamily="2" charset="-78"/>
              </a:rPr>
              <a:t> </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و مقادیر درجه عضویت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فیدر</a:t>
            </a:r>
            <a:r>
              <a:rPr lang="ar-SA"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در هر خوشه</a:t>
            </a:r>
            <a:r>
              <a:rPr lang="fa-IR" sz="1700" dirty="0">
                <a:cs typeface="B Nazanin" panose="00000400000000000000" pitchFamily="2" charset="-78"/>
              </a:rPr>
              <a:t>، مقدار هدف شاخص قابلیت اطمینان موردنظر برای همه </a:t>
            </a:r>
            <a:r>
              <a:rPr lang="fa-IR" sz="1700" dirty="0" err="1">
                <a:cs typeface="B Nazanin" panose="00000400000000000000" pitchFamily="2" charset="-78"/>
              </a:rPr>
              <a:t>فیدرها</a:t>
            </a:r>
            <a:r>
              <a:rPr lang="fa-IR" sz="1700" dirty="0">
                <a:cs typeface="B Nazanin" panose="00000400000000000000" pitchFamily="2" charset="-78"/>
              </a:rPr>
              <a:t> تعیین شده و با </a:t>
            </a:r>
            <a:r>
              <a:rPr lang="fa-IR" sz="1700" dirty="0" err="1">
                <a:cs typeface="B Nazanin" panose="00000400000000000000" pitchFamily="2" charset="-78"/>
              </a:rPr>
              <a:t>تجمیع</a:t>
            </a:r>
            <a:r>
              <a:rPr lang="fa-IR" sz="1700" dirty="0">
                <a:cs typeface="B Nazanin" panose="00000400000000000000" pitchFamily="2" charset="-78"/>
              </a:rPr>
              <a:t> نتایج حاصل، مقدار هدف این شاخص برای کل شرکت توزیع تعیین </a:t>
            </a:r>
            <a:r>
              <a:rPr lang="fa-IR" sz="1700" dirty="0" err="1">
                <a:cs typeface="B Nazanin" panose="00000400000000000000" pitchFamily="2" charset="-78"/>
              </a:rPr>
              <a:t>می‌شود</a:t>
            </a:r>
            <a:r>
              <a:rPr lang="fa-IR" sz="1700" dirty="0">
                <a:cs typeface="B Nazanin" panose="00000400000000000000" pitchFamily="2" charset="-78"/>
              </a:rPr>
              <a:t>. همچنین پس از تخمین سطح مطلوب </a:t>
            </a:r>
            <a:r>
              <a:rPr lang="fa-IR" sz="1700" dirty="0" err="1">
                <a:cs typeface="B Nazanin" panose="00000400000000000000" pitchFamily="2" charset="-78"/>
              </a:rPr>
              <a:t>شاخص‌های</a:t>
            </a:r>
            <a:r>
              <a:rPr lang="fa-IR" sz="1700" dirty="0">
                <a:cs typeface="B Nazanin" panose="00000400000000000000" pitchFamily="2" charset="-78"/>
              </a:rPr>
              <a:t> قابلیت اطمینان، </a:t>
            </a:r>
            <a:r>
              <a:rPr lang="fa-IR" sz="1700" dirty="0" err="1">
                <a:cs typeface="B Nazanin" panose="00000400000000000000" pitchFamily="2" charset="-78"/>
              </a:rPr>
              <a:t>می‌توان</a:t>
            </a:r>
            <a:r>
              <a:rPr lang="fa-IR" sz="1700" dirty="0">
                <a:cs typeface="B Nazanin" panose="00000400000000000000" pitchFamily="2" charset="-78"/>
              </a:rPr>
              <a:t> برای </a:t>
            </a:r>
            <a:r>
              <a:rPr lang="fa-IR" sz="1700" dirty="0" err="1">
                <a:cs typeface="B Nazanin" panose="00000400000000000000" pitchFamily="2" charset="-78"/>
              </a:rPr>
              <a:t>فیدرهایی</a:t>
            </a:r>
            <a:r>
              <a:rPr lang="fa-IR" sz="1700" dirty="0">
                <a:cs typeface="B Nazanin" panose="00000400000000000000" pitchFamily="2" charset="-78"/>
              </a:rPr>
              <a:t> که عملکرد نامطلوب دارند، مشخص کرد که با تغییر چه مقدار از کدام </a:t>
            </a:r>
            <a:r>
              <a:rPr lang="fa-IR" sz="1700" dirty="0" err="1">
                <a:cs typeface="B Nazanin" panose="00000400000000000000" pitchFamily="2" charset="-78"/>
              </a:rPr>
              <a:t>ویژگی‌های</a:t>
            </a:r>
            <a:r>
              <a:rPr lang="fa-IR" sz="1700" dirty="0">
                <a:cs typeface="B Nazanin" panose="00000400000000000000" pitchFamily="2" charset="-78"/>
              </a:rPr>
              <a:t> عملیاتی یا بهره‌برداری </a:t>
            </a:r>
            <a:r>
              <a:rPr lang="fa-IR" sz="1700" dirty="0" err="1">
                <a:cs typeface="B Nazanin" panose="00000400000000000000" pitchFamily="2" charset="-78"/>
              </a:rPr>
              <a:t>می‌توانند</a:t>
            </a:r>
            <a:r>
              <a:rPr lang="fa-IR" sz="1700" dirty="0">
                <a:cs typeface="B Nazanin" panose="00000400000000000000" pitchFamily="2" charset="-78"/>
              </a:rPr>
              <a:t> به سطح مطلوب شاخص قابلیت اطمینان خود برسند و وضعیت بهتری داشته باشند.</a:t>
            </a:r>
            <a:endParaRPr lang="en-US"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a:extLst>
              <a:ext uri="{FF2B5EF4-FFF2-40B4-BE49-F238E27FC236}">
                <a16:creationId xmlns:a16="http://schemas.microsoft.com/office/drawing/2014/main" id="{715E822D-AE58-0795-53BF-1A8E6F12DE9A}"/>
              </a:ext>
            </a:extLst>
          </p:cNvPr>
          <p:cNvSpPr txBox="1"/>
          <p:nvPr/>
        </p:nvSpPr>
        <p:spPr>
          <a:xfrm>
            <a:off x="15727208" y="25142803"/>
            <a:ext cx="4695324" cy="3785652"/>
          </a:xfrm>
          <a:prstGeom prst="rect">
            <a:avLst/>
          </a:prstGeom>
          <a:noFill/>
        </p:spPr>
        <p:txBody>
          <a:bodyPr wrap="square" rtlCol="0">
            <a:spAutoFit/>
          </a:bodyPr>
          <a:lstStyle/>
          <a:p>
            <a:pPr algn="just" rtl="1"/>
            <a:r>
              <a:rPr lang="fa-IR" sz="1700" dirty="0">
                <a:cs typeface="B Titr" panose="00000700000000000000" pitchFamily="2" charset="-78"/>
              </a:rPr>
              <a:t>انتخاب ورودی و خروجی</a:t>
            </a:r>
            <a:r>
              <a:rPr lang="fa-IR" sz="1700" dirty="0">
                <a:cs typeface="B Titr" panose="00000700000000000000"/>
              </a:rPr>
              <a:t>: </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با توجه به </a:t>
            </a:r>
            <a:r>
              <a:rPr lang="fa-IR" sz="1700" dirty="0" err="1">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قابلیت‌ها</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 و </a:t>
            </a:r>
            <a:r>
              <a:rPr lang="fa-IR" sz="1700" dirty="0" err="1">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توانایی‌های</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err="1">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روش‌های</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 یادگیری ماشین، </a:t>
            </a:r>
            <a:r>
              <a:rPr lang="fa-IR" sz="1700" dirty="0" err="1">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می‌توان</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 از هر دو نوع </a:t>
            </a:r>
            <a:r>
              <a:rPr lang="fa-IR" sz="1700" dirty="0" err="1">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ویژگی‌های</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 کمی و کیفی برای ورودی مدل</a:t>
            </a:r>
            <a:r>
              <a:rPr lang="fa-IR" sz="1700" dirty="0">
                <a:solidFill>
                  <a:srgbClr val="231F20"/>
                </a:solidFill>
                <a:latin typeface="Times New Roman" panose="02020603050405020304" pitchFamily="18" charset="0"/>
                <a:ea typeface="Calibri" panose="020F0502020204030204" pitchFamily="34" charset="0"/>
                <a:cs typeface="B Nazanin" panose="00000400000000000000" pitchFamily="2" charset="-78"/>
              </a:rPr>
              <a:t> و</a:t>
            </a:r>
            <a:r>
              <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برای توصیف عددی هر فیدر </a:t>
            </a:r>
            <a:r>
              <a:rPr lang="fa-IR" sz="1700" dirty="0">
                <a:solidFill>
                  <a:srgbClr val="231F20"/>
                </a:solidFill>
                <a:latin typeface="Times New Roman" panose="02020603050405020304" pitchFamily="18" charset="0"/>
                <a:ea typeface="Calibri" panose="020F0502020204030204" pitchFamily="34" charset="0"/>
                <a:cs typeface="B Nazanin" panose="00000400000000000000" pitchFamily="2" charset="-78"/>
              </a:rPr>
              <a:t>استفاده کرد.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ویژگی­های کمی مناسب با توجه به مقادیر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ضرایب</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همبستگی انتخاب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می‌شوند</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علاوه بر ویژگی­های کمی، به </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علت دریافت نتایج </a:t>
            </a:r>
            <a:r>
              <a:rPr lang="fa-IR" sz="1700" dirty="0" err="1">
                <a:solidFill>
                  <a:srgbClr val="000000"/>
                </a:solidFill>
                <a:latin typeface="Times New Roman" panose="02020603050405020304" pitchFamily="18" charset="0"/>
                <a:ea typeface="Calibri" panose="020F0502020204030204" pitchFamily="34" charset="0"/>
                <a:cs typeface="B Nazanin" panose="00000400000000000000" pitchFamily="2" charset="-78"/>
              </a:rPr>
              <a:t>منطقی­تر</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و نزدیک­تر به واقعیت از مدل آموزش داده شده،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از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ویژگی‌های</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کیفی مرتبط با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خاموشی‌ها</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که بر </a:t>
            </a:r>
            <a:r>
              <a:rPr lang="fa-IR" sz="1700" dirty="0" err="1">
                <a:solidFill>
                  <a:srgbClr val="000000"/>
                </a:solidFill>
                <a:latin typeface="Times New Roman" panose="02020603050405020304" pitchFamily="18" charset="0"/>
                <a:ea typeface="Calibri" panose="020F0502020204030204" pitchFamily="34" charset="0"/>
                <a:cs typeface="B Nazanin" panose="00000400000000000000" pitchFamily="2" charset="-78"/>
              </a:rPr>
              <a:t>شاخص‌های</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قابلیت اطمینان اثر می­گذارند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نیز استفاده می­شود. </a:t>
            </a:r>
            <a:r>
              <a:rPr lang="fa-IR" sz="1700" b="1"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ورودی</a:t>
            </a:r>
            <a:r>
              <a:rPr lang="fa-IR" sz="1800" b="1"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r>
              <a:rPr lang="fa-IR" sz="18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کمی: طول هوایی فیدر، چگالی انرژی تحویلی فیدر، چگالی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مشترکین</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فیدر، چگالی فیوز فیدر، چگالی کلید فیدر و نسبت طول زمینی به طول کل فیدر. کیفی</a:t>
            </a:r>
            <a:r>
              <a:rPr lang="fa-IR" sz="1700" u="sng"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علت خاموشی، تاریخ رخداد خاموشی (ماه)، خاموشی منجر به قطعی سر خط شده است یا خیر؟. (همچنین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محاسبه‌ی</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کارآیی</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و </a:t>
            </a:r>
            <a:r>
              <a:rPr lang="fa-IR" sz="1700" dirty="0" err="1">
                <a:solidFill>
                  <a:srgbClr val="000000"/>
                </a:solidFill>
                <a:latin typeface="Times New Roman" panose="02020603050405020304" pitchFamily="18" charset="0"/>
                <a:ea typeface="Calibri" panose="020F0502020204030204" pitchFamily="34" charset="0"/>
                <a:cs typeface="B Nazanin" panose="00000400000000000000" pitchFamily="2" charset="-78"/>
              </a:rPr>
              <a:t>خوشه‌بندی</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فقط با توجه به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ورودی‌های</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کمی انجام شده و </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تعداد 6 خوشه برای انجام مطالعات انتخاب</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می‌شود</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r>
              <a:rPr lang="fa-IR" sz="17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a:t>
            </a:r>
            <a:r>
              <a:rPr lang="fa-IR" sz="1700" b="1"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خروجی</a:t>
            </a:r>
            <a:r>
              <a:rPr lang="fa-IR" sz="1800" b="1"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r>
              <a:rPr lang="fa-IR" sz="18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شاخص قابلیت اطمینان نرخ خاموشی. </a:t>
            </a:r>
            <a:endParaRPr lang="fa-IR" sz="1700" dirty="0">
              <a:solidFill>
                <a:srgbClr val="231F20"/>
              </a:solidFill>
              <a:effectLst/>
              <a:latin typeface="Times New Roman" panose="02020603050405020304" pitchFamily="18" charset="0"/>
              <a:ea typeface="Calibri" panose="020F0502020204030204" pitchFamily="34" charset="0"/>
              <a:cs typeface="B Nazanin" panose="00000400000000000000" pitchFamily="2" charset="-78"/>
            </a:endParaRPr>
          </a:p>
        </p:txBody>
      </p:sp>
      <p:pic>
        <p:nvPicPr>
          <p:cNvPr id="5" name="Picture 4">
            <a:extLst>
              <a:ext uri="{FF2B5EF4-FFF2-40B4-BE49-F238E27FC236}">
                <a16:creationId xmlns:a16="http://schemas.microsoft.com/office/drawing/2014/main" id="{7A0F8B53-6881-3DEC-A828-3DF1F669056D}"/>
              </a:ext>
            </a:extLst>
          </p:cNvPr>
          <p:cNvPicPr>
            <a:picLocks noChangeAspect="1"/>
          </p:cNvPicPr>
          <p:nvPr/>
        </p:nvPicPr>
        <p:blipFill>
          <a:blip r:embed="rId4"/>
          <a:stretch>
            <a:fillRect/>
          </a:stretch>
        </p:blipFill>
        <p:spPr>
          <a:xfrm>
            <a:off x="7921782" y="8987929"/>
            <a:ext cx="5734219" cy="3932762"/>
          </a:xfrm>
          <a:prstGeom prst="rect">
            <a:avLst/>
          </a:prstGeom>
          <a:ln>
            <a:noFill/>
          </a:ln>
          <a:effectLst>
            <a:softEdge rad="112500"/>
          </a:effectLst>
        </p:spPr>
      </p:pic>
      <p:sp>
        <p:nvSpPr>
          <p:cNvPr id="9" name="TextBox 8">
            <a:extLst>
              <a:ext uri="{FF2B5EF4-FFF2-40B4-BE49-F238E27FC236}">
                <a16:creationId xmlns:a16="http://schemas.microsoft.com/office/drawing/2014/main" id="{0B2FAB28-2EBF-CB5D-9613-59F869C6AAEB}"/>
              </a:ext>
            </a:extLst>
          </p:cNvPr>
          <p:cNvSpPr txBox="1"/>
          <p:nvPr/>
        </p:nvSpPr>
        <p:spPr>
          <a:xfrm>
            <a:off x="828674" y="13632013"/>
            <a:ext cx="9728683" cy="7370992"/>
          </a:xfrm>
          <a:prstGeom prst="rect">
            <a:avLst/>
          </a:prstGeom>
          <a:noFill/>
        </p:spPr>
        <p:txBody>
          <a:bodyPr wrap="square" rtlCol="0">
            <a:spAutoFit/>
          </a:bodyPr>
          <a:lstStyle/>
          <a:p>
            <a:pPr marR="441325" algn="just" rtl="1">
              <a:lnSpc>
                <a:spcPct val="107000"/>
              </a:lnSpc>
            </a:pPr>
            <a:r>
              <a:rPr lang="fa-IR" sz="1700" dirty="0">
                <a:cs typeface="B Titr" panose="00000700000000000000" pitchFamily="2" charset="-78"/>
              </a:rPr>
              <a:t>بحث در نتایج</a:t>
            </a:r>
            <a:r>
              <a:rPr lang="fa-IR" sz="1700" dirty="0">
                <a:cs typeface="B Titr" panose="00000700000000000000"/>
              </a:rPr>
              <a:t>: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با اعمال رویکرد پیشنهادی در نهایت مقدار سطح هدف شاخص نرخ خاموشی را برای تمامی فیدرهای فشارمتوسط به دست آوردیم که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تعدادی از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این نتایج در جدول 1 گزارش شده است. مشاهده می‌کنیم که برای بعضی</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از</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فیدر­های معیار مانند فیدر شماره 330 سطح هدفی بهتر از مقدار عملکرد فعلی آن­ به دست آمده­است، این موضوع نشان می­دهد که این فیدر باید عملکرد بهتری داشته باشد. در واقع در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رویکرد</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پیشنهادی این </a:t>
            </a:r>
            <a:r>
              <a:rPr lang="fa-IR" sz="170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پایان‌نامه</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عملکرد فیدر­های معیار نیز نسبت به یکدیگر سنجیده می­شود و ممکن است یک فیدر معیار نسبت به سایر فیدرهای معیار عملکرد ضعیف­تری داشته­باشد. در حالتی که از آنالیز </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DEA</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استفاده نکنیم و بدون در نظر گرفتن مقادیر متفاوت ویژگی­های فیدرها، فقط به مقدار نرخ خاموشی آن­ها توجه کنیم، ممکن است با توجه به نتایج جدول 1 به طور مثال فیدر شماره 369 با مقدار نرخ خاموشی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19 نسبت به فیدر 341 با نرخ خاموشی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09 در رتبه پایین­تر قرار بگیرد</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(مقادیر نرخ خاموشی و امتیاز کارآیی در متن تا دو رقم اعشار گرد </a:t>
            </a:r>
            <a:r>
              <a:rPr lang="fa-IR" sz="170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شده‌اند</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در صورتی که با توجه به مقادیر ویژگی­های تأثیرگذار بر نرخ خاموشی مثل  طول هوایی فیدرها و ... ممکن است فیدر با نرخ خاموشی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19 عملکرد و کارآیی بهتری (امتیاز کارآیی فیدر 369 برابر با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84 و فیدر 341 برابر با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67 می­باشد) داشته باشد. که این موضوع نشان می­دهد که رتبه­بندی فیدر­ها فقط بر اساس مقدار نرخ خاموشی کار غیرمنطقی و ناعادلانه­ای می­باشد. همچنین محاسبه مقدار سطح هدف برای نرخ خاموشی براساس کم</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ترین نرخ خاموشی فعلی میان فیدرها یا حتی بر اساس نرخ خاموشی فیدری که بالاترین امتیاز کارآیی را دارد حتی با انجام خوشه­بندی، بدون در نظرگرفتن دارایی­ها و مقادیر پارامترهای ورودی، باعث خطا در محاسبه­­ی سطح هدف نرخ خاموشی برای فیدر­ها می­شود. در صورتی که با استفاده از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رویکرد</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پیشنهادی این </a:t>
            </a:r>
            <a:r>
              <a:rPr lang="fa-IR" sz="170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پایان‌نامه</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و در نظر گرفتن مهم­ترین پارامترهای تأثیرگذار بر مقدار نرخ خاموشی، یک سطح هدف منطقی بر اساس رویکردهای کاملا علمی، برای نرخ خاموشی فیدرها و کل شرکت توزیع به دست می­آید. به طور مثال فیدر شماره 215 کمترین نرخ خاموشی برابر با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02 را دارد. اگر نرخ خاموشی هدف برای سایر فیدرها برابر با مقدار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02 تعیین شود عملکرد فیدر شماره 217 در آینده بدون توجه به دارایی­های این فیدر با این سطح هدف مقایسه می­شود و ممکن است این فیدر مطابق با طرح­های پاداش و جریمه موجود در شبکه­های توزیع جریمه شود. در صورتیکه سطح هدف به دست آمده از رویکرد پیشنهادی این پایان‌نامه با توجه به دارایی­های این فیدر، از مقدار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02 بیشتر می­باشد و فیدر راحت­تر می­تواند به این سطح هدف برسد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و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پاداش بگیرد. همچنین فیدر شماره 10 بیشترین امتیاز کارآیی برابر با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97 و نرخ خاموشی برابر با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04 را دارد. اگر نرخ خاموشی هدف برای سایر فیدرها برابر با مقدار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04 تعیین شود عملکرد فیدر شماره 6 در آینده بدون توجه به دارایی­های این فیدر با این سطح هدف مقایسه می­شود و ممکن است این فیدر جریمه شود. در صورتیکه سطح هدف به دست آمده از رویکرد پیشنهادی این </a:t>
            </a:r>
            <a:r>
              <a:rPr lang="fa-IR" sz="170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پایان‌نامه</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با توجه به دارایی­های این فیدر، از مقدار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04 بیشتر می­باشد و فیدر راحت­تر می­تواند به این سطح هدف برسد و پاداش بگیرد. </a:t>
            </a:r>
            <a:r>
              <a:rPr lang="fa-IR"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در نهایت برای کل شرکت توزیع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نرخ خاموشی با توجه به داده­های خاموشی </a:t>
            </a:r>
            <a:r>
              <a:rPr lang="fa-IR" sz="170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فیدرهای</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fa-IR" sz="1700" dirty="0" err="1">
                <a:solidFill>
                  <a:srgbClr val="000000"/>
                </a:solidFill>
                <a:effectLst/>
                <a:latin typeface="B Nazanin" panose="00000400000000000000" pitchFamily="2" charset="-78"/>
                <a:ea typeface="Calibri" panose="020F0502020204030204" pitchFamily="34" charset="0"/>
                <a:cs typeface="B Nazanin" panose="00000400000000000000" pitchFamily="2" charset="-78"/>
              </a:rPr>
              <a:t>فشارمتوسط</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دریافت شده برابر با 0.245446259 می­باشد. مقدار سطح هدف نرخ خاموشی به دست آمده از مدل جنگل تصادفی در این رویکرد برای شرکت توزیع 0.18142377 می­باشد که بیانگر این مطلب است که اگر شرکت بتواند به این هدف دست پیدا کند،  26 درصد در عملکرد خود بهبود داشته است.</a:t>
            </a:r>
          </a:p>
        </p:txBody>
      </p:sp>
      <p:sp>
        <p:nvSpPr>
          <p:cNvPr id="12" name="TextBox 11">
            <a:extLst>
              <a:ext uri="{FF2B5EF4-FFF2-40B4-BE49-F238E27FC236}">
                <a16:creationId xmlns:a16="http://schemas.microsoft.com/office/drawing/2014/main" id="{35D30EA5-6E0E-D2C0-7E97-D328CDDF42E1}"/>
              </a:ext>
            </a:extLst>
          </p:cNvPr>
          <p:cNvSpPr txBox="1"/>
          <p:nvPr/>
        </p:nvSpPr>
        <p:spPr>
          <a:xfrm>
            <a:off x="815338" y="23644513"/>
            <a:ext cx="9728684" cy="2891817"/>
          </a:xfrm>
          <a:prstGeom prst="rect">
            <a:avLst/>
          </a:prstGeom>
          <a:noFill/>
        </p:spPr>
        <p:txBody>
          <a:bodyPr wrap="square" rtlCol="0">
            <a:spAutoFit/>
          </a:bodyPr>
          <a:lstStyle/>
          <a:p>
            <a:pPr marR="441325" algn="just" rtl="1">
              <a:lnSpc>
                <a:spcPct val="107000"/>
              </a:lnSpc>
            </a:pPr>
            <a:r>
              <a:rPr lang="fa-IR" sz="1700" dirty="0">
                <a:cs typeface="B Titr" panose="00000700000000000000"/>
              </a:rPr>
              <a:t>ارائه </a:t>
            </a:r>
            <a:r>
              <a:rPr lang="fa-IR" sz="1700" dirty="0" err="1">
                <a:cs typeface="B Titr" panose="00000700000000000000"/>
              </a:rPr>
              <a:t>راهکار</a:t>
            </a:r>
            <a:r>
              <a:rPr lang="fa-IR" sz="1700" dirty="0">
                <a:cs typeface="B Titr" panose="00000700000000000000"/>
              </a:rPr>
              <a:t>: </a:t>
            </a:r>
            <a:r>
              <a:rPr lang="fa-IR" sz="1700" dirty="0">
                <a:effectLst/>
                <a:latin typeface="Times New Roman" panose="02020603050405020304" pitchFamily="18" charset="0"/>
                <a:ea typeface="Calibri" panose="020F0502020204030204" pitchFamily="34" charset="0"/>
                <a:cs typeface="B Nazanin" panose="00000400000000000000" pitchFamily="2" charset="-78"/>
              </a:rPr>
              <a:t>برای ارتقاء قابلیت اطمینان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فیدرهای</a:t>
            </a:r>
            <a:r>
              <a:rPr lang="fa-IR" sz="1700" dirty="0">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فشارمتوسط</a:t>
            </a:r>
            <a:r>
              <a:rPr lang="fa-IR" sz="1700" dirty="0">
                <a:effectLst/>
                <a:latin typeface="Times New Roman" panose="02020603050405020304" pitchFamily="18" charset="0"/>
                <a:ea typeface="Calibri" panose="020F0502020204030204" pitchFamily="34" charset="0"/>
                <a:cs typeface="B Nazanin" panose="00000400000000000000" pitchFamily="2" charset="-78"/>
              </a:rPr>
              <a:t> و کل شرکت توزیع، باید عملکرد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فیدرهایی</a:t>
            </a:r>
            <a:r>
              <a:rPr lang="fa-IR" sz="1700" dirty="0">
                <a:effectLst/>
                <a:latin typeface="Times New Roman" panose="02020603050405020304" pitchFamily="18" charset="0"/>
                <a:ea typeface="Calibri" panose="020F0502020204030204" pitchFamily="34" charset="0"/>
                <a:cs typeface="B Nazanin" panose="00000400000000000000" pitchFamily="2" charset="-78"/>
              </a:rPr>
              <a:t> که با توجه به سطح هدف به دست آمده برای شاخص نرخ خاموشی آن‌ها عملکرد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نامطلوبی</a:t>
            </a:r>
            <a:r>
              <a:rPr lang="fa-IR" sz="1700" dirty="0">
                <a:effectLst/>
                <a:latin typeface="Times New Roman" panose="02020603050405020304" pitchFamily="18" charset="0"/>
                <a:ea typeface="Calibri" panose="020F0502020204030204" pitchFamily="34" charset="0"/>
                <a:cs typeface="B Nazanin" panose="00000400000000000000" pitchFamily="2" charset="-78"/>
              </a:rPr>
              <a:t> داشته­اند، بررسی شود و در صورت امکان یک یا چند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راهکار</a:t>
            </a:r>
            <a:r>
              <a:rPr lang="fa-IR" sz="1700" dirty="0">
                <a:effectLst/>
                <a:latin typeface="Times New Roman" panose="02020603050405020304" pitchFamily="18" charset="0"/>
                <a:ea typeface="Calibri" panose="020F0502020204030204" pitchFamily="34" charset="0"/>
                <a:cs typeface="B Nazanin" panose="00000400000000000000" pitchFamily="2" charset="-78"/>
              </a:rPr>
              <a:t> برای بهبود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عملکردشان</a:t>
            </a:r>
            <a:r>
              <a:rPr lang="fa-IR" sz="1700" dirty="0">
                <a:effectLst/>
                <a:latin typeface="Times New Roman" panose="02020603050405020304" pitchFamily="18" charset="0"/>
                <a:ea typeface="Calibri" panose="020F0502020204030204" pitchFamily="34" charset="0"/>
                <a:cs typeface="B Nazanin" panose="00000400000000000000" pitchFamily="2" charset="-78"/>
              </a:rPr>
              <a:t> ارائه شود. برای ارائه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راهکار</a:t>
            </a:r>
            <a:r>
              <a:rPr lang="fa-IR" sz="1700" dirty="0">
                <a:effectLst/>
                <a:latin typeface="Times New Roman" panose="02020603050405020304" pitchFamily="18" charset="0"/>
                <a:ea typeface="Calibri" panose="020F0502020204030204" pitchFamily="34" charset="0"/>
                <a:cs typeface="B Nazanin" panose="00000400000000000000" pitchFamily="2" charset="-78"/>
              </a:rPr>
              <a:t> به منظور بهبود عملکرد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فیدرهای</a:t>
            </a:r>
            <a:r>
              <a:rPr lang="fa-IR" sz="1700" dirty="0">
                <a:effectLst/>
                <a:latin typeface="Times New Roman" panose="02020603050405020304" pitchFamily="18" charset="0"/>
                <a:ea typeface="Calibri" panose="020F0502020204030204" pitchFamily="34" charset="0"/>
                <a:cs typeface="B Nazanin" panose="00000400000000000000" pitchFamily="2" charset="-78"/>
              </a:rPr>
              <a:t> نامطلوب، می­توان از مقادیر امتیاز کارآیی و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ورودی­های</a:t>
            </a:r>
            <a:r>
              <a:rPr lang="fa-IR" sz="1700" dirty="0">
                <a:effectLst/>
                <a:latin typeface="Times New Roman" panose="02020603050405020304" pitchFamily="18" charset="0"/>
                <a:ea typeface="Calibri" panose="020F0502020204030204" pitchFamily="34" charset="0"/>
                <a:cs typeface="B Nazanin" panose="00000400000000000000" pitchFamily="2" charset="-78"/>
              </a:rPr>
              <a:t>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قابل­‌تغییر</a:t>
            </a:r>
            <a:r>
              <a:rPr lang="fa-IR" sz="1700" dirty="0">
                <a:effectLst/>
                <a:latin typeface="Times New Roman" panose="02020603050405020304" pitchFamily="18" charset="0"/>
                <a:ea typeface="Calibri" panose="020F0502020204030204" pitchFamily="34" charset="0"/>
                <a:cs typeface="B Nazanin" panose="00000400000000000000" pitchFamily="2" charset="-78"/>
              </a:rPr>
              <a:t> این </a:t>
            </a:r>
            <a:r>
              <a:rPr lang="fa-IR" sz="1700" dirty="0" err="1">
                <a:effectLst/>
                <a:latin typeface="Times New Roman" panose="02020603050405020304" pitchFamily="18" charset="0"/>
                <a:ea typeface="Calibri" panose="020F0502020204030204" pitchFamily="34" charset="0"/>
                <a:cs typeface="B Nazanin" panose="00000400000000000000" pitchFamily="2" charset="-78"/>
              </a:rPr>
              <a:t>فیدرها</a:t>
            </a:r>
            <a:r>
              <a:rPr lang="fa-IR" sz="1700" dirty="0">
                <a:effectLst/>
                <a:latin typeface="Times New Roman" panose="02020603050405020304" pitchFamily="18" charset="0"/>
                <a:ea typeface="Calibri" panose="020F0502020204030204" pitchFamily="34" charset="0"/>
                <a:cs typeface="B Nazanin" panose="00000400000000000000" pitchFamily="2" charset="-78"/>
              </a:rPr>
              <a:t> استفاده کرد.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پس از بررسی­ راه­های مختلف، یک رابطه­­­­­­­­­­­­­­­­­­­­­­­­­ی ریاضی</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برای بهبود عملکرد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با استفاده از مقدار میانگین نسبت پارامترهای ورودی قابل</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تغییر به پارامتر خروجی فیدرهای معیار</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fa-IR"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معرفی</a:t>
            </a:r>
            <a:r>
              <a:rPr lang="ar-SA"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 می­شود.</a:t>
            </a:r>
            <a:r>
              <a:rPr lang="fa-IR"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در نهایت مقدار پارامترهای به دست آمده</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از این رابطه</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را از میزان فعلی آن</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ها در</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فیدر</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­های نامطلوب کم می­کنیم، تا مقداری که باید اضافه شود به دست آید. ممکن است برای بعضی از فیدر­های نامطلوب مقدار تغییر در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یک یا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همه­­ی پارامترهای موردنظر منفی به دست آید که به معنای کاهش این پارامترها می­باشد. علت این امر آن است که این فیدر­ها امکانات مناسبی را در حال حاضر دارا می­باشند و حتی با مقادیر کمتر توانایی عملکرد بهتر را دارا هستند. در این حالت پیشنهاد می­شود برای بهبود عملکرد این فیدر­ها مقدار این پارامترها ثابت نگه داشته شود و تغییرات دیگری </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مانند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بررسی عملکرد تیم­های تعمیرات و در صورت نیاز تغییر تعداد اکیپ­های عملیاتی مانند افزایش اکیپ­های عملیاتی</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a:t>
            </a:r>
            <a:r>
              <a:rPr lang="fa-IR"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تغییر مکان کلیدها</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ی</a:t>
            </a:r>
            <a:r>
              <a:rPr lang="ar-SA"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موجود برای بهره­وری بهتر</a:t>
            </a:r>
            <a:r>
              <a:rPr lang="fa-IR" sz="17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و ...</a:t>
            </a:r>
            <a:r>
              <a:rPr lang="ar-SA" sz="1700" dirty="0">
                <a:solidFill>
                  <a:srgbClr val="000000"/>
                </a:solidFill>
                <a:latin typeface="B Nazanin" panose="00000400000000000000" pitchFamily="2" charset="-78"/>
                <a:ea typeface="Calibri" panose="020F0502020204030204" pitchFamily="34" charset="0"/>
                <a:cs typeface="B Nazanin" panose="00000400000000000000" pitchFamily="2" charset="-78"/>
              </a:rPr>
              <a:t> انجام شود. </a:t>
            </a:r>
            <a:endParaRPr lang="fa-IR" sz="1700" dirty="0">
              <a:solidFill>
                <a:srgbClr val="000000"/>
              </a:solidFill>
              <a:latin typeface="B Nazanin" panose="00000400000000000000" pitchFamily="2" charset="-78"/>
              <a:ea typeface="Calibri" panose="020F0502020204030204" pitchFamily="34" charset="0"/>
              <a:cs typeface="B Nazanin" panose="00000400000000000000" pitchFamily="2" charset="-78"/>
            </a:endParaRPr>
          </a:p>
        </p:txBody>
      </p:sp>
      <p:graphicFrame>
        <p:nvGraphicFramePr>
          <p:cNvPr id="14" name="Table 13">
            <a:extLst>
              <a:ext uri="{FF2B5EF4-FFF2-40B4-BE49-F238E27FC236}">
                <a16:creationId xmlns:a16="http://schemas.microsoft.com/office/drawing/2014/main" id="{CAF09D3C-C4AD-D2A6-7CE0-D84DAE28121E}"/>
              </a:ext>
            </a:extLst>
          </p:cNvPr>
          <p:cNvGraphicFramePr>
            <a:graphicFrameLocks noGrp="1"/>
          </p:cNvGraphicFramePr>
          <p:nvPr>
            <p:extLst>
              <p:ext uri="{D42A27DB-BD31-4B8C-83A1-F6EECF244321}">
                <p14:modId xmlns:p14="http://schemas.microsoft.com/office/powerpoint/2010/main" val="2939078733"/>
              </p:ext>
            </p:extLst>
          </p:nvPr>
        </p:nvGraphicFramePr>
        <p:xfrm>
          <a:off x="2076908" y="20925484"/>
          <a:ext cx="7708460" cy="2604003"/>
        </p:xfrm>
        <a:graphic>
          <a:graphicData uri="http://schemas.openxmlformats.org/drawingml/2006/table">
            <a:tbl>
              <a:tblPr rtl="1" firstRow="1" firstCol="1" bandRow="1"/>
              <a:tblGrid>
                <a:gridCol w="1927115">
                  <a:extLst>
                    <a:ext uri="{9D8B030D-6E8A-4147-A177-3AD203B41FA5}">
                      <a16:colId xmlns:a16="http://schemas.microsoft.com/office/drawing/2014/main" val="3089014962"/>
                    </a:ext>
                  </a:extLst>
                </a:gridCol>
                <a:gridCol w="1927115">
                  <a:extLst>
                    <a:ext uri="{9D8B030D-6E8A-4147-A177-3AD203B41FA5}">
                      <a16:colId xmlns:a16="http://schemas.microsoft.com/office/drawing/2014/main" val="3893658601"/>
                    </a:ext>
                  </a:extLst>
                </a:gridCol>
                <a:gridCol w="1927115">
                  <a:extLst>
                    <a:ext uri="{9D8B030D-6E8A-4147-A177-3AD203B41FA5}">
                      <a16:colId xmlns:a16="http://schemas.microsoft.com/office/drawing/2014/main" val="3844782795"/>
                    </a:ext>
                  </a:extLst>
                </a:gridCol>
                <a:gridCol w="1927115">
                  <a:extLst>
                    <a:ext uri="{9D8B030D-6E8A-4147-A177-3AD203B41FA5}">
                      <a16:colId xmlns:a16="http://schemas.microsoft.com/office/drawing/2014/main" val="2779071094"/>
                    </a:ext>
                  </a:extLst>
                </a:gridCol>
              </a:tblGrid>
              <a:tr h="216579">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نرخ خاموشی هدف</a:t>
                      </a:r>
                      <a:endParaRPr lang="en-US" sz="12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نرخ خاموشی 1399</a:t>
                      </a:r>
                      <a:endParaRPr lang="en-US" sz="12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امتیاز </a:t>
                      </a:r>
                      <a:r>
                        <a:rPr lang="en-US" sz="1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DEA</a:t>
                      </a:r>
                      <a:endParaRPr lang="en-US" sz="12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شماره فیدر</a:t>
                      </a:r>
                      <a:endParaRPr lang="en-US" sz="12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182354531"/>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127627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141955</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765512</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541610"/>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029736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043405</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616908</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515862"/>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124382</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044322</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967065</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10</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718760"/>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046414</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160329</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647219</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47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64991"/>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308018</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303637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68716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57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40779"/>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042858</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032233</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741902</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106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92966"/>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05274</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020598</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851929</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215</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38083"/>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101743</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085724</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836148</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216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117623"/>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108925</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108192</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851548</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217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89167"/>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078066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078706</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954007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330</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948513"/>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125791</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089507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671811</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341</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564625"/>
                  </a:ext>
                </a:extLst>
              </a:tr>
              <a:tr h="198952">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177631</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18847</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0.</a:t>
                      </a:r>
                      <a:r>
                        <a:rPr lang="ar-SA"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841365</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90000"/>
                        </a:lnSpc>
                        <a:spcBef>
                          <a:spcPts val="0"/>
                        </a:spcBef>
                        <a:spcAft>
                          <a:spcPts val="0"/>
                        </a:spcAft>
                      </a:pPr>
                      <a:r>
                        <a:rPr lang="fa-IR" sz="12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369</a:t>
                      </a:r>
                      <a:endParaRPr lang="en-US" sz="105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321488"/>
                  </a:ext>
                </a:extLst>
              </a:tr>
            </a:tbl>
          </a:graphicData>
        </a:graphic>
      </p:graphicFrame>
      <p:pic>
        <p:nvPicPr>
          <p:cNvPr id="15" name="Picture 14">
            <a:extLst>
              <a:ext uri="{FF2B5EF4-FFF2-40B4-BE49-F238E27FC236}">
                <a16:creationId xmlns:a16="http://schemas.microsoft.com/office/drawing/2014/main" id="{86E22DF8-EFA7-2A7C-7D0A-80EBF21289BC}"/>
              </a:ext>
            </a:extLst>
          </p:cNvPr>
          <p:cNvPicPr>
            <a:picLocks noChangeAspect="1"/>
          </p:cNvPicPr>
          <p:nvPr/>
        </p:nvPicPr>
        <p:blipFill>
          <a:blip r:embed="rId5">
            <a:clrChange>
              <a:clrFrom>
                <a:srgbClr val="F0F0F0"/>
              </a:clrFrom>
              <a:clrTo>
                <a:srgbClr val="F0F0F0">
                  <a:alpha val="0"/>
                </a:srgbClr>
              </a:clrTo>
            </a:clrChange>
            <a:extLst>
              <a:ext uri="{BEBA8EAE-BF5A-486C-A8C5-ECC9F3942E4B}">
                <a14:imgProps xmlns:a14="http://schemas.microsoft.com/office/drawing/2010/main">
                  <a14:imgLayer r:embed="rId6">
                    <a14:imgEffect>
                      <a14:brightnessContrast contrast="6000"/>
                    </a14:imgEffect>
                  </a14:imgLayer>
                </a14:imgProps>
              </a:ext>
              <a:ext uri="{28A0092B-C50C-407E-A947-70E740481C1C}">
                <a14:useLocalDpi xmlns:a14="http://schemas.microsoft.com/office/drawing/2010/main" val="0"/>
              </a:ext>
            </a:extLst>
          </a:blip>
          <a:stretch>
            <a:fillRect/>
          </a:stretch>
        </p:blipFill>
        <p:spPr>
          <a:xfrm>
            <a:off x="11364998" y="23602957"/>
            <a:ext cx="4161434" cy="2451100"/>
          </a:xfrm>
          <a:prstGeom prst="rect">
            <a:avLst/>
          </a:prstGeom>
        </p:spPr>
      </p:pic>
      <p:pic>
        <p:nvPicPr>
          <p:cNvPr id="18" name="Picture 17">
            <a:extLst>
              <a:ext uri="{FF2B5EF4-FFF2-40B4-BE49-F238E27FC236}">
                <a16:creationId xmlns:a16="http://schemas.microsoft.com/office/drawing/2014/main" id="{365169C4-337E-AE28-F25C-27CBF6CBDA1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contrast="-18000"/>
                    </a14:imgEffect>
                  </a14:imgLayer>
                </a14:imgProps>
              </a:ext>
              <a:ext uri="{28A0092B-C50C-407E-A947-70E740481C1C}">
                <a14:useLocalDpi xmlns:a14="http://schemas.microsoft.com/office/drawing/2010/main" val="0"/>
              </a:ext>
            </a:extLst>
          </a:blip>
          <a:stretch>
            <a:fillRect/>
          </a:stretch>
        </p:blipFill>
        <p:spPr bwMode="auto">
          <a:xfrm>
            <a:off x="11334848" y="26390898"/>
            <a:ext cx="4177585" cy="2033957"/>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40A2C1B5-9F26-57BB-F633-FE82331B9B04}"/>
              </a:ext>
            </a:extLst>
          </p:cNvPr>
          <p:cNvPicPr>
            <a:picLocks noChangeAspect="1"/>
          </p:cNvPicPr>
          <p:nvPr/>
        </p:nvPicPr>
        <p:blipFill>
          <a:blip r:embed="rId9" cstate="print">
            <a:lum contrast="21000"/>
            <a:extLst>
              <a:ext uri="{28A0092B-C50C-407E-A947-70E740481C1C}">
                <a14:useLocalDpi xmlns:a14="http://schemas.microsoft.com/office/drawing/2010/main" val="0"/>
              </a:ext>
            </a:extLst>
          </a:blip>
          <a:srcRect/>
          <a:stretch>
            <a:fillRect/>
          </a:stretch>
        </p:blipFill>
        <p:spPr bwMode="auto">
          <a:xfrm>
            <a:off x="11285447" y="17463778"/>
            <a:ext cx="4320540" cy="5802338"/>
          </a:xfrm>
          <a:prstGeom prst="rect">
            <a:avLst/>
          </a:prstGeom>
          <a:noFill/>
          <a:ln>
            <a:noFill/>
          </a:ln>
        </p:spPr>
      </p:pic>
      <p:sp>
        <p:nvSpPr>
          <p:cNvPr id="21" name="TextBox 20">
            <a:extLst>
              <a:ext uri="{FF2B5EF4-FFF2-40B4-BE49-F238E27FC236}">
                <a16:creationId xmlns:a16="http://schemas.microsoft.com/office/drawing/2014/main" id="{0B932C6F-89CC-CFC8-9410-509399F28D1F}"/>
              </a:ext>
            </a:extLst>
          </p:cNvPr>
          <p:cNvSpPr txBox="1"/>
          <p:nvPr/>
        </p:nvSpPr>
        <p:spPr>
          <a:xfrm>
            <a:off x="11814157" y="23253896"/>
            <a:ext cx="3263120" cy="276999"/>
          </a:xfrm>
          <a:prstGeom prst="rect">
            <a:avLst/>
          </a:prstGeom>
          <a:noFill/>
        </p:spPr>
        <p:txBody>
          <a:bodyPr wrap="square" rtlCol="0">
            <a:spAutoFit/>
          </a:bodyPr>
          <a:lstStyle/>
          <a:p>
            <a:pPr algn="ctr" rtl="1"/>
            <a:r>
              <a:rPr lang="fa-IR" sz="1200" b="1" dirty="0">
                <a:latin typeface="B tiTR" panose="00000700000000000000"/>
                <a:cs typeface="B Nazanin" panose="00000400000000000000" pitchFamily="2" charset="-78"/>
              </a:rPr>
              <a:t>شکل 1: </a:t>
            </a:r>
            <a:r>
              <a:rPr lang="fa-IR" sz="1200" dirty="0" err="1">
                <a:latin typeface="B tiTR" panose="00000700000000000000"/>
                <a:cs typeface="B Nazanin" panose="00000400000000000000" pitchFamily="2" charset="-78"/>
              </a:rPr>
              <a:t>فلوچارت</a:t>
            </a:r>
            <a:r>
              <a:rPr lang="fa-IR" sz="1200" dirty="0">
                <a:latin typeface="B tiTR" panose="00000700000000000000"/>
                <a:cs typeface="B Nazanin" panose="00000400000000000000" pitchFamily="2" charset="-78"/>
              </a:rPr>
              <a:t> </a:t>
            </a:r>
            <a:r>
              <a:rPr lang="fa-IR" sz="1200" dirty="0" err="1">
                <a:latin typeface="B tiTR" panose="00000700000000000000"/>
                <a:cs typeface="B Nazanin" panose="00000400000000000000" pitchFamily="2" charset="-78"/>
              </a:rPr>
              <a:t>الگوریتم</a:t>
            </a:r>
            <a:r>
              <a:rPr lang="fa-IR" sz="1200" dirty="0">
                <a:latin typeface="B tiTR" panose="00000700000000000000"/>
                <a:cs typeface="B Nazanin" panose="00000400000000000000" pitchFamily="2" charset="-78"/>
              </a:rPr>
              <a:t> رویکرد پیشنهادی. </a:t>
            </a:r>
            <a:endParaRPr lang="en-US" sz="1200" dirty="0">
              <a:solidFill>
                <a:srgbClr val="231F20"/>
              </a:solidFill>
              <a:effectLst/>
              <a:latin typeface="B tiTR" panose="00000700000000000000"/>
              <a:ea typeface="Calibri" panose="020F0502020204030204" pitchFamily="34" charset="0"/>
              <a:cs typeface="B Nazanin" panose="00000400000000000000" pitchFamily="2" charset="-78"/>
            </a:endParaRPr>
          </a:p>
        </p:txBody>
      </p:sp>
      <p:sp>
        <p:nvSpPr>
          <p:cNvPr id="22" name="TextBox 21">
            <a:extLst>
              <a:ext uri="{FF2B5EF4-FFF2-40B4-BE49-F238E27FC236}">
                <a16:creationId xmlns:a16="http://schemas.microsoft.com/office/drawing/2014/main" id="{DE6BCAC1-6D34-E055-8F35-37C348D82758}"/>
              </a:ext>
            </a:extLst>
          </p:cNvPr>
          <p:cNvSpPr txBox="1"/>
          <p:nvPr/>
        </p:nvSpPr>
        <p:spPr>
          <a:xfrm>
            <a:off x="11648970" y="26054057"/>
            <a:ext cx="3593488" cy="276999"/>
          </a:xfrm>
          <a:prstGeom prst="rect">
            <a:avLst/>
          </a:prstGeom>
          <a:noFill/>
        </p:spPr>
        <p:txBody>
          <a:bodyPr wrap="square" rtlCol="0">
            <a:spAutoFit/>
          </a:bodyPr>
          <a:lstStyle/>
          <a:p>
            <a:pPr algn="ctr" rtl="1"/>
            <a:r>
              <a:rPr lang="fa-IR" sz="1200" b="1" dirty="0">
                <a:latin typeface="B tiTR" panose="00000700000000000000"/>
                <a:cs typeface="B Nazanin" panose="00000400000000000000" pitchFamily="2" charset="-78"/>
              </a:rPr>
              <a:t>شکل 2: </a:t>
            </a:r>
            <a:r>
              <a:rPr lang="fa-IR" sz="1200" dirty="0">
                <a:latin typeface="B tiTR" panose="00000700000000000000"/>
                <a:cs typeface="B Nazanin" panose="00000400000000000000" pitchFamily="2" charset="-78"/>
              </a:rPr>
              <a:t>معیارهای ارزیابی تعداد </a:t>
            </a:r>
            <a:r>
              <a:rPr lang="fa-IR" sz="1200" dirty="0" err="1">
                <a:latin typeface="B tiTR" panose="00000700000000000000"/>
                <a:cs typeface="B Nazanin" panose="00000400000000000000" pitchFamily="2" charset="-78"/>
              </a:rPr>
              <a:t>خوشه‌ها</a:t>
            </a:r>
            <a:r>
              <a:rPr lang="fa-IR" sz="1200" dirty="0">
                <a:latin typeface="B tiTR" panose="00000700000000000000"/>
                <a:cs typeface="B Nazanin" panose="00000400000000000000" pitchFamily="2" charset="-78"/>
              </a:rPr>
              <a:t> با روش </a:t>
            </a:r>
            <a:r>
              <a:rPr lang="en-US" sz="1000" dirty="0">
                <a:latin typeface="Times New Roman" panose="02020603050405020304" pitchFamily="18" charset="0"/>
                <a:cs typeface="Times New Roman" panose="02020603050405020304" pitchFamily="18" charset="0"/>
              </a:rPr>
              <a:t>FCM</a:t>
            </a:r>
            <a:r>
              <a:rPr lang="fa-IR" sz="1200" dirty="0">
                <a:latin typeface="Times New Roman" panose="02020603050405020304" pitchFamily="18" charset="0"/>
                <a:cs typeface="Times New Roman" panose="02020603050405020304" pitchFamily="18" charset="0"/>
              </a:rPr>
              <a:t>.</a:t>
            </a:r>
            <a:endPar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F2628ADA-02AF-0B28-DEE0-CD4BA5CC6D4B}"/>
              </a:ext>
            </a:extLst>
          </p:cNvPr>
          <p:cNvSpPr txBox="1"/>
          <p:nvPr/>
        </p:nvSpPr>
        <p:spPr>
          <a:xfrm>
            <a:off x="11190642" y="28484697"/>
            <a:ext cx="4536565" cy="461665"/>
          </a:xfrm>
          <a:prstGeom prst="rect">
            <a:avLst/>
          </a:prstGeom>
          <a:noFill/>
        </p:spPr>
        <p:txBody>
          <a:bodyPr wrap="square" rtlCol="0">
            <a:spAutoFit/>
          </a:bodyPr>
          <a:lstStyle/>
          <a:p>
            <a:pPr algn="ctr" rtl="1"/>
            <a:r>
              <a:rPr lang="fa-IR" sz="1200" b="1" dirty="0">
                <a:latin typeface="B tiTR" panose="00000700000000000000"/>
                <a:cs typeface="B Nazanin" panose="00000400000000000000" pitchFamily="2" charset="-78"/>
              </a:rPr>
              <a:t>شکل 3: </a:t>
            </a:r>
            <a:r>
              <a:rPr lang="fa-IR" sz="1200" dirty="0">
                <a:latin typeface="B tiTR" panose="00000700000000000000"/>
                <a:cs typeface="B Nazanin" panose="00000400000000000000" pitchFamily="2" charset="-78"/>
              </a:rPr>
              <a:t>نمایش </a:t>
            </a:r>
            <a:r>
              <a:rPr lang="fa-IR" sz="1200" dirty="0" err="1">
                <a:latin typeface="B tiTR" panose="00000700000000000000"/>
                <a:cs typeface="B Nazanin" panose="00000400000000000000" pitchFamily="2" charset="-78"/>
              </a:rPr>
              <a:t>خوشه‌ها</a:t>
            </a:r>
            <a:r>
              <a:rPr lang="fa-IR" sz="1200" dirty="0">
                <a:latin typeface="B tiTR" panose="00000700000000000000"/>
                <a:cs typeface="B Nazanin" panose="00000400000000000000" pitchFamily="2" charset="-78"/>
              </a:rPr>
              <a:t> بر اساس تصویر نگاشت داده شده 6 شاخص ورودی کمی روی دو مؤلفه با استفاده از </a:t>
            </a:r>
            <a:r>
              <a:rPr lang="fa-IR" sz="1200" dirty="0" err="1">
                <a:latin typeface="B tiTR" panose="00000700000000000000"/>
                <a:cs typeface="B Nazanin" panose="00000400000000000000" pitchFamily="2" charset="-78"/>
              </a:rPr>
              <a:t>الگوریتم</a:t>
            </a:r>
            <a:r>
              <a:rPr lang="fa-IR" sz="1200" dirty="0">
                <a:latin typeface="B tiTR" panose="00000700000000000000"/>
                <a:cs typeface="B Nazanin" panose="00000400000000000000" pitchFamily="2" charset="-78"/>
              </a:rPr>
              <a:t> </a:t>
            </a:r>
            <a:r>
              <a:rPr lang="en-US" sz="1000" dirty="0">
                <a:latin typeface="Times New Roman" panose="02020603050405020304" pitchFamily="18" charset="0"/>
                <a:cs typeface="Times New Roman" panose="02020603050405020304" pitchFamily="18" charset="0"/>
              </a:rPr>
              <a:t>PCA</a:t>
            </a:r>
            <a:r>
              <a:rPr lang="fa-IR" sz="1050" dirty="0">
                <a:latin typeface="B tiTR" panose="00000700000000000000"/>
                <a:cs typeface="B Nazanin" panose="00000400000000000000" pitchFamily="2" charset="-78"/>
              </a:rPr>
              <a:t>. </a:t>
            </a:r>
            <a:endParaRPr lang="en-US" sz="1050" dirty="0">
              <a:solidFill>
                <a:srgbClr val="231F20"/>
              </a:solidFill>
              <a:effectLst/>
              <a:latin typeface="B tiTR" panose="00000700000000000000"/>
              <a:ea typeface="Calibri" panose="020F0502020204030204" pitchFamily="34" charset="0"/>
              <a:cs typeface="B Nazanin" panose="00000400000000000000" pitchFamily="2" charset="-78"/>
            </a:endParaRPr>
          </a:p>
        </p:txBody>
      </p:sp>
      <p:sp>
        <p:nvSpPr>
          <p:cNvPr id="24" name="TextBox 23">
            <a:extLst>
              <a:ext uri="{FF2B5EF4-FFF2-40B4-BE49-F238E27FC236}">
                <a16:creationId xmlns:a16="http://schemas.microsoft.com/office/drawing/2014/main" id="{2F989CF4-F5AF-38AA-369F-CE0452860A66}"/>
              </a:ext>
            </a:extLst>
          </p:cNvPr>
          <p:cNvSpPr txBox="1"/>
          <p:nvPr/>
        </p:nvSpPr>
        <p:spPr>
          <a:xfrm>
            <a:off x="2300433" y="20652536"/>
            <a:ext cx="7261412" cy="276999"/>
          </a:xfrm>
          <a:prstGeom prst="rect">
            <a:avLst/>
          </a:prstGeom>
          <a:noFill/>
        </p:spPr>
        <p:txBody>
          <a:bodyPr wrap="square" rtlCol="0">
            <a:spAutoFit/>
          </a:bodyPr>
          <a:lstStyle/>
          <a:p>
            <a:pPr algn="ctr" rtl="1"/>
            <a:r>
              <a:rPr lang="fa-IR" sz="1200" b="1" dirty="0">
                <a:latin typeface="B tiTR" panose="00000700000000000000"/>
                <a:cs typeface="B Nazanin" panose="00000400000000000000" pitchFamily="2" charset="-78"/>
              </a:rPr>
              <a:t>جدول 1: </a:t>
            </a:r>
            <a:r>
              <a:rPr lang="fa-IR" sz="1200" dirty="0">
                <a:latin typeface="B tiTR" panose="00000700000000000000"/>
                <a:cs typeface="B Nazanin" panose="00000400000000000000" pitchFamily="2" charset="-78"/>
              </a:rPr>
              <a:t>نتایج نرخ خاموشی هدف به دست آمده با استفاده از رویکرد پیشنهادی برای تعدادی از </a:t>
            </a:r>
            <a:r>
              <a:rPr lang="fa-IR" sz="1200" dirty="0" err="1">
                <a:latin typeface="B tiTR" panose="00000700000000000000"/>
                <a:cs typeface="B Nazanin" panose="00000400000000000000" pitchFamily="2" charset="-78"/>
              </a:rPr>
              <a:t>فیدرها</a:t>
            </a:r>
            <a:r>
              <a:rPr lang="fa-IR" sz="1200" dirty="0">
                <a:latin typeface="B tiTR" panose="00000700000000000000"/>
                <a:cs typeface="B Nazanin" panose="00000400000000000000" pitchFamily="2" charset="-78"/>
              </a:rPr>
              <a:t> به صورت نمونه. </a:t>
            </a:r>
            <a:endParaRPr lang="en-US" sz="1050" dirty="0">
              <a:solidFill>
                <a:srgbClr val="231F20"/>
              </a:solidFill>
              <a:effectLst/>
              <a:latin typeface="B tiTR" panose="00000700000000000000"/>
              <a:ea typeface="Calibri" panose="020F0502020204030204" pitchFamily="34" charset="0"/>
              <a:cs typeface="B Nazanin" panose="00000400000000000000" pitchFamily="2" charset="-78"/>
            </a:endParaRPr>
          </a:p>
        </p:txBody>
      </p:sp>
      <p:sp>
        <p:nvSpPr>
          <p:cNvPr id="28" name="TextBox 27">
            <a:extLst>
              <a:ext uri="{FF2B5EF4-FFF2-40B4-BE49-F238E27FC236}">
                <a16:creationId xmlns:a16="http://schemas.microsoft.com/office/drawing/2014/main" id="{14E92F00-5EC8-6F8A-0C8B-86F6B6D531A9}"/>
              </a:ext>
            </a:extLst>
          </p:cNvPr>
          <p:cNvSpPr txBox="1"/>
          <p:nvPr/>
        </p:nvSpPr>
        <p:spPr>
          <a:xfrm>
            <a:off x="1304922" y="26474139"/>
            <a:ext cx="9252433" cy="2446824"/>
          </a:xfrm>
          <a:prstGeom prst="rect">
            <a:avLst/>
          </a:prstGeom>
          <a:noFill/>
        </p:spPr>
        <p:txBody>
          <a:bodyPr wrap="square" rtlCol="0">
            <a:spAutoFit/>
          </a:bodyPr>
          <a:lstStyle/>
          <a:p>
            <a:pPr marL="0" marR="0" algn="just" rtl="1">
              <a:spcBef>
                <a:spcPts val="600"/>
              </a:spcBef>
              <a:spcAft>
                <a:spcPts val="0"/>
              </a:spcAft>
            </a:pPr>
            <a:r>
              <a:rPr lang="fa-IR" sz="1700" dirty="0">
                <a:cs typeface="B Titr" panose="00000700000000000000"/>
              </a:rPr>
              <a:t>نتیجه‌گیری: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در این </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پژوهش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روشی برای تخمین دقیق­تر سطح هدف شاخص قابلیت اطمینان نرخ خاموشی شرکت توزیع با تحلیل داده­های ذخیره­شده­ی قابلیت اطمینان در </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این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شرکت</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‌ها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و بهره­گیری از</a:t>
            </a:r>
            <a:r>
              <a:rPr kumimoji="0" lang="ar-SA" sz="1700" b="0" i="0" u="none" strike="noStrike" kern="1200" cap="none" spc="0" normalizeH="0" baseline="0" noProof="0" dirty="0">
                <a:ln>
                  <a:noFill/>
                </a:ln>
                <a:solidFill>
                  <a:prstClr val="black"/>
                </a:solidFill>
                <a:effectLst/>
                <a:uLnTx/>
                <a:uFillTx/>
                <a:latin typeface="B Nazanin" panose="00000400000000000000" pitchFamily="2" charset="-78"/>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ابزارهای ارزیابی کارآیی</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DEA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خوشه­بندی و</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روش یادگیری ماشین</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Random Forest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ارائه شد. تخمین دقیق­تر مقدار هدف</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قابلیت اطمینان شرکت­ها و در</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نظر گرفتن تمام ابعاد روابط و پیچیدگی تأثیرات ورودی­ها بر خروجی، باعث سرمایه­گذاری بهتر و ضرر کمتر در طرح­های توسه و برنامه­ریزی­های بلندمدت می­شود. نتایج حاصل از مطالعات عددی </a:t>
            </a:r>
            <a:r>
              <a:rPr lang="fa-IR" sz="17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نشان </a:t>
            </a:r>
            <a:r>
              <a:rPr lang="fa-IR" sz="1700" dirty="0" err="1">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می‌دهد</a:t>
            </a:r>
            <a:r>
              <a:rPr lang="fa-IR" sz="17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که </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این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روش­</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می­تواند با خطا و زمان کم سطح هدف شاخص­های قابلیت اطمینان را برای شرکت­های توزیع ارائه کند.</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این</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الگوریتم برای تعیین سطح هدف همه­ی شاخص­های قابلیت اطمینان موجود در شرکت­های توزیع</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برق</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با توجه به دقت و کامل بودن داده­های </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ذ</a:t>
            </a:r>
            <a:r>
              <a:rPr kumimoji="0" lang="ar-SA"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خیره شده جامعیت دارد.</a:t>
            </a:r>
            <a:r>
              <a:rPr kumimoji="0" lang="fa-IR"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lang="fa-IR" sz="1700" dirty="0">
                <a:effectLst/>
                <a:latin typeface="Arial" panose="020B0604020202020204" pitchFamily="34" charset="0"/>
                <a:ea typeface="Times New Roman" panose="02020603050405020304" pitchFamily="18" charset="0"/>
                <a:cs typeface="B Nazanin" panose="00000400000000000000" pitchFamily="2" charset="-78"/>
              </a:rPr>
              <a:t>از روش پیشنهادی این پژوهش 1 مقاله</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ISI</a:t>
            </a:r>
            <a:r>
              <a:rPr lang="en-US" sz="1700" dirty="0">
                <a:effectLst/>
                <a:latin typeface="B Nazanin" panose="00000400000000000000" pitchFamily="2" charset="-78"/>
                <a:ea typeface="Times New Roman" panose="02020603050405020304" pitchFamily="18" charset="0"/>
              </a:rPr>
              <a:t> </a:t>
            </a:r>
            <a:r>
              <a:rPr lang="fa-IR" sz="1700" dirty="0">
                <a:effectLst/>
                <a:latin typeface="B Nazanin" panose="00000400000000000000" pitchFamily="2" charset="-78"/>
                <a:ea typeface="Times New Roman" panose="02020603050405020304" pitchFamily="18" charset="0"/>
              </a:rPr>
              <a:t> </a:t>
            </a:r>
            <a:r>
              <a:rPr lang="fa-IR" sz="1700" dirty="0">
                <a:effectLst/>
                <a:latin typeface="Arial" panose="020B0604020202020204" pitchFamily="34" charset="0"/>
                <a:ea typeface="Times New Roman" panose="02020603050405020304" pitchFamily="18" charset="0"/>
                <a:cs typeface="B Nazanin" panose="00000400000000000000" pitchFamily="2" charset="-78"/>
              </a:rPr>
              <a:t>ارسال‌ شده به مجله</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Electric Power Systems Research </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(EPSR)</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a-IR"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a-IR" sz="1700" dirty="0">
                <a:effectLst/>
                <a:latin typeface="Arial" panose="020B0604020202020204" pitchFamily="34" charset="0"/>
                <a:ea typeface="Times New Roman" panose="02020603050405020304" pitchFamily="18" charset="0"/>
                <a:cs typeface="B Nazanin" panose="00000400000000000000" pitchFamily="2" charset="-78"/>
              </a:rPr>
              <a:t>و 3 مقاله </a:t>
            </a:r>
            <a:r>
              <a:rPr lang="fa-IR" sz="1700" dirty="0">
                <a:latin typeface="Arial" panose="020B0604020202020204" pitchFamily="34" charset="0"/>
                <a:ea typeface="Times New Roman" panose="02020603050405020304" pitchFamily="18" charset="0"/>
                <a:cs typeface="B Nazanin" panose="00000400000000000000" pitchFamily="2" charset="-78"/>
              </a:rPr>
              <a:t>چاپ ‌شده </a:t>
            </a:r>
            <a:r>
              <a:rPr lang="fa-IR" sz="1700" dirty="0">
                <a:effectLst/>
                <a:latin typeface="Arial" panose="020B0604020202020204" pitchFamily="34" charset="0"/>
                <a:ea typeface="Times New Roman" panose="02020603050405020304" pitchFamily="18" charset="0"/>
                <a:cs typeface="B Nazanin" panose="00000400000000000000" pitchFamily="2" charset="-78"/>
              </a:rPr>
              <a:t>کنفرانس داخلی در بیست و هفتمین کنفرانس بین­المللی شبکه­های توزیع نیروی برق، </a:t>
            </a:r>
            <a:r>
              <a:rPr lang="ar-SA" sz="1700" dirty="0">
                <a:effectLst/>
                <a:latin typeface="Arial" panose="020B0604020202020204" pitchFamily="34" charset="0"/>
                <a:ea typeface="Times New Roman" panose="02020603050405020304" pitchFamily="18" charset="0"/>
                <a:cs typeface="B Nazanin" panose="00000400000000000000" pitchFamily="2" charset="-78"/>
              </a:rPr>
              <a:t>یازدهمین کنفرانس شبکه­های هوشمند انرژی </a:t>
            </a:r>
            <a:r>
              <a:rPr lang="fa-IR" sz="1700" dirty="0">
                <a:effectLst/>
                <a:latin typeface="Arial" panose="020B0604020202020204" pitchFamily="34" charset="0"/>
                <a:ea typeface="Times New Roman" panose="02020603050405020304" pitchFamily="18" charset="0"/>
                <a:cs typeface="B Nazanin" panose="00000400000000000000" pitchFamily="2" charset="-78"/>
              </a:rPr>
              <a:t>و </a:t>
            </a:r>
            <a:r>
              <a:rPr lang="fa-IR" sz="1700" dirty="0" err="1">
                <a:effectLst/>
                <a:latin typeface="Arial" panose="020B0604020202020204" pitchFamily="34" charset="0"/>
                <a:ea typeface="Times New Roman" panose="02020603050405020304" pitchFamily="18" charset="0"/>
                <a:cs typeface="B Nazanin" panose="00000400000000000000" pitchFamily="2" charset="-78"/>
              </a:rPr>
              <a:t>سی‌امین</a:t>
            </a:r>
            <a:r>
              <a:rPr lang="fa-IR" sz="1700" dirty="0">
                <a:effectLst/>
                <a:latin typeface="Arial" panose="020B0604020202020204" pitchFamily="34" charset="0"/>
                <a:ea typeface="Times New Roman" panose="02020603050405020304" pitchFamily="18" charset="0"/>
                <a:cs typeface="B Nazanin" panose="00000400000000000000" pitchFamily="2" charset="-78"/>
              </a:rPr>
              <a:t> کنفرانس بین­المللی مهندسی برق مستخرج شده است.</a:t>
            </a:r>
            <a:endPar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553383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5005</TotalTime>
  <Words>2633</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Nazanin</vt:lpstr>
      <vt:lpstr>B tir</vt:lpstr>
      <vt:lpstr>B tiTR</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Abed Khavand</dc:creator>
  <cp:lastModifiedBy>Parsia</cp:lastModifiedBy>
  <cp:revision>349</cp:revision>
  <dcterms:created xsi:type="dcterms:W3CDTF">2022-11-03T08:57:18Z</dcterms:created>
  <dcterms:modified xsi:type="dcterms:W3CDTF">2023-12-08T17:02:28Z</dcterms:modified>
</cp:coreProperties>
</file>